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Raleway"/>
      <p:regular r:id="rId27"/>
      <p:bold r:id="rId28"/>
      <p:italic r:id="rId29"/>
      <p:boldItalic r:id="rId30"/>
    </p:embeddedFont>
    <p:embeddedFont>
      <p:font typeface="Proxima Nova"/>
      <p:regular r:id="rId31"/>
      <p:bold r:id="rId32"/>
      <p:italic r:id="rId33"/>
      <p:boldItalic r:id="rId34"/>
    </p:embeddedFont>
    <p:embeddedFont>
      <p:font typeface="Roboto"/>
      <p:regular r:id="rId35"/>
      <p:bold r:id="rId36"/>
      <p:italic r:id="rId37"/>
      <p:boldItalic r:id="rId38"/>
    </p:embeddedFont>
    <p:embeddedFont>
      <p:font typeface="Staatliches"/>
      <p:regular r:id="rId39"/>
    </p:embeddedFont>
    <p:embeddedFont>
      <p:font typeface="Cairo"/>
      <p:regular r:id="rId40"/>
      <p:bold r:id="rId41"/>
    </p:embeddedFont>
    <p:embeddedFont>
      <p:font typeface="Alfa Slab One"/>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F95943-CFC2-419A-BA05-684D032CCBF2}">
  <a:tblStyle styleId="{BEF95943-CFC2-419A-BA05-684D032CCBF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airo-regular.fntdata"/><Relationship Id="rId20" Type="http://schemas.openxmlformats.org/officeDocument/2006/relationships/slide" Target="slides/slide13.xml"/><Relationship Id="rId42" Type="http://schemas.openxmlformats.org/officeDocument/2006/relationships/font" Target="fonts/AlfaSlabOne-regular.fntdata"/><Relationship Id="rId41" Type="http://schemas.openxmlformats.org/officeDocument/2006/relationships/font" Target="fonts/Cairo-bold.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aleway-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roximaNova-regular.fntdata"/><Relationship Id="rId30" Type="http://schemas.openxmlformats.org/officeDocument/2006/relationships/font" Target="fonts/Raleway-boldItalic.fntdata"/><Relationship Id="rId11" Type="http://schemas.openxmlformats.org/officeDocument/2006/relationships/slide" Target="slides/slide4.xml"/><Relationship Id="rId33" Type="http://schemas.openxmlformats.org/officeDocument/2006/relationships/font" Target="fonts/ProximaNova-italic.fntdata"/><Relationship Id="rId10" Type="http://schemas.openxmlformats.org/officeDocument/2006/relationships/slide" Target="slides/slide3.xml"/><Relationship Id="rId32" Type="http://schemas.openxmlformats.org/officeDocument/2006/relationships/font" Target="fonts/ProximaNova-bold.fntdata"/><Relationship Id="rId13" Type="http://schemas.openxmlformats.org/officeDocument/2006/relationships/slide" Target="slides/slide6.xml"/><Relationship Id="rId35" Type="http://schemas.openxmlformats.org/officeDocument/2006/relationships/font" Target="fonts/Roboto-regular.fntdata"/><Relationship Id="rId12" Type="http://schemas.openxmlformats.org/officeDocument/2006/relationships/slide" Target="slides/slide5.xml"/><Relationship Id="rId34" Type="http://schemas.openxmlformats.org/officeDocument/2006/relationships/font" Target="fonts/ProximaNova-boldItalic.fntdata"/><Relationship Id="rId15" Type="http://schemas.openxmlformats.org/officeDocument/2006/relationships/slide" Target="slides/slide8.xml"/><Relationship Id="rId37" Type="http://schemas.openxmlformats.org/officeDocument/2006/relationships/font" Target="fonts/Roboto-italic.fntdata"/><Relationship Id="rId14" Type="http://schemas.openxmlformats.org/officeDocument/2006/relationships/slide" Target="slides/slide7.xml"/><Relationship Id="rId36" Type="http://schemas.openxmlformats.org/officeDocument/2006/relationships/font" Target="fonts/Roboto-bold.fntdata"/><Relationship Id="rId17" Type="http://schemas.openxmlformats.org/officeDocument/2006/relationships/slide" Target="slides/slide10.xml"/><Relationship Id="rId39" Type="http://schemas.openxmlformats.org/officeDocument/2006/relationships/font" Target="fonts/Staatliches-regular.fntdata"/><Relationship Id="rId16" Type="http://schemas.openxmlformats.org/officeDocument/2006/relationships/slide" Target="slides/slide9.xml"/><Relationship Id="rId38" Type="http://schemas.openxmlformats.org/officeDocument/2006/relationships/font" Target="fonts/Roboto-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124b2b79e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2124b2b79e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are team 11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124b2b79e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124b2b79e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Thomas</a:t>
            </a:r>
            <a:endParaRPr/>
          </a:p>
          <a:p>
            <a:pPr indent="-298450" lvl="0" marL="457200" rtl="0" algn="l">
              <a:spcBef>
                <a:spcPts val="0"/>
              </a:spcBef>
              <a:spcAft>
                <a:spcPts val="0"/>
              </a:spcAft>
              <a:buSzPts val="1100"/>
              <a:buChar char="-"/>
            </a:pPr>
            <a:r>
              <a:rPr lang="en-GB"/>
              <a:t>Kwickline can be adjusted into different lengths</a:t>
            </a:r>
            <a:endParaRPr/>
          </a:p>
          <a:p>
            <a:pPr indent="-298450" lvl="0" marL="457200" rtl="0" algn="l">
              <a:spcBef>
                <a:spcPts val="0"/>
              </a:spcBef>
              <a:spcAft>
                <a:spcPts val="0"/>
              </a:spcAft>
              <a:buSzPts val="1100"/>
              <a:buChar char="-"/>
            </a:pPr>
            <a:r>
              <a:rPr lang="en-GB"/>
              <a:t>More flexibility for the end user, allow different banner sizes</a:t>
            </a:r>
            <a:endParaRPr/>
          </a:p>
          <a:p>
            <a:pPr indent="-298450" lvl="0" marL="457200" rtl="0" algn="l">
              <a:spcBef>
                <a:spcPts val="0"/>
              </a:spcBef>
              <a:spcAft>
                <a:spcPts val="0"/>
              </a:spcAft>
              <a:buSzPts val="1100"/>
              <a:buChar char="-"/>
            </a:pPr>
            <a:r>
              <a:rPr lang="en-GB"/>
              <a:t>Talk about normal queue barriers with ads have a fixed length → we are better than them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124b2b79e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124b2b79e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Benson</a:t>
            </a:r>
            <a:endParaRPr/>
          </a:p>
          <a:p>
            <a:pPr indent="-298450" lvl="0" marL="457200" rtl="0" algn="l">
              <a:spcBef>
                <a:spcPts val="0"/>
              </a:spcBef>
              <a:spcAft>
                <a:spcPts val="0"/>
              </a:spcAft>
              <a:buSzPts val="1100"/>
              <a:buChar char="-"/>
            </a:pPr>
            <a:r>
              <a:rPr lang="en-GB"/>
              <a:t>Another feature of kwickline is that the contents in the screen can be replaced very easily as the screen is held by two pieces of magnetic tape</a:t>
            </a:r>
            <a:endParaRPr/>
          </a:p>
          <a:p>
            <a:pPr indent="-298450" lvl="0" marL="457200" rtl="0" algn="l">
              <a:spcBef>
                <a:spcPts val="0"/>
              </a:spcBef>
              <a:spcAft>
                <a:spcPts val="0"/>
              </a:spcAft>
              <a:buSzPts val="1100"/>
              <a:buChar char="-"/>
            </a:pPr>
            <a:r>
              <a:rPr lang="en-GB"/>
              <a:t>To replace the contents, we simply open the front screen, take out the old content, put in the new content and close the front screen</a:t>
            </a:r>
            <a:endParaRPr/>
          </a:p>
          <a:p>
            <a:pPr indent="-298450" lvl="0" marL="457200" rtl="0" algn="l">
              <a:spcBef>
                <a:spcPts val="0"/>
              </a:spcBef>
              <a:spcAft>
                <a:spcPts val="0"/>
              </a:spcAft>
              <a:buSzPts val="1100"/>
              <a:buChar char="-"/>
            </a:pPr>
            <a:r>
              <a:rPr lang="en-GB"/>
              <a:t>Moreover, there is a waterproof flap on top to prevent any water or snow from getting into the screen in any outdoor applications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124b2b79e_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2124b2b79e_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Chloe</a:t>
            </a:r>
            <a:endParaRPr/>
          </a:p>
          <a:p>
            <a:pPr indent="0" lvl="0" marL="0" rtl="0" algn="l">
              <a:spcBef>
                <a:spcPts val="0"/>
              </a:spcBef>
              <a:spcAft>
                <a:spcPts val="0"/>
              </a:spcAft>
              <a:buNone/>
            </a:pPr>
            <a:r>
              <a:rPr lang="en-GB"/>
              <a:t>Satisfying “snap on” magnetic connection that ensures a sturdy connection between barriers</a:t>
            </a:r>
            <a:endParaRPr/>
          </a:p>
          <a:p>
            <a:pPr indent="-298450" lvl="0" marL="457200" rtl="0" algn="l">
              <a:spcBef>
                <a:spcPts val="0"/>
              </a:spcBef>
              <a:spcAft>
                <a:spcPts val="0"/>
              </a:spcAft>
              <a:buSzPts val="1100"/>
              <a:buChar char="-"/>
            </a:pPr>
            <a:r>
              <a:rPr lang="en-GB"/>
              <a:t>Resists wind</a:t>
            </a:r>
            <a:endParaRPr/>
          </a:p>
          <a:p>
            <a:pPr indent="-298450" lvl="0" marL="457200" rtl="0" algn="l">
              <a:spcBef>
                <a:spcPts val="0"/>
              </a:spcBef>
              <a:spcAft>
                <a:spcPts val="0"/>
              </a:spcAft>
              <a:buSzPts val="1100"/>
              <a:buChar char="-"/>
            </a:pPr>
            <a:r>
              <a:rPr lang="en-GB"/>
              <a:t>Snap on from different angles → Allows different configurations</a:t>
            </a:r>
            <a:endParaRPr/>
          </a:p>
          <a:p>
            <a:pPr indent="0" lvl="0" marL="0" rtl="0" algn="l">
              <a:spcBef>
                <a:spcPts val="0"/>
              </a:spcBef>
              <a:spcAft>
                <a:spcPts val="0"/>
              </a:spcAft>
              <a:buNone/>
            </a:pPr>
            <a:r>
              <a:rPr lang="en-GB"/>
              <a:t>Future:</a:t>
            </a:r>
            <a:endParaRPr/>
          </a:p>
          <a:p>
            <a:pPr indent="-298450" lvl="0" marL="457200" rtl="0" algn="l">
              <a:spcBef>
                <a:spcPts val="0"/>
              </a:spcBef>
              <a:spcAft>
                <a:spcPts val="0"/>
              </a:spcAft>
              <a:buSzPts val="1100"/>
              <a:buChar char="-"/>
            </a:pPr>
            <a:r>
              <a:rPr lang="en-GB"/>
              <a:t>Can incorporate both magnetic and mechanical connections (top and bottom) to make is stronger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2ce876494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2ce876494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Thomas</a:t>
            </a:r>
            <a:endParaRPr/>
          </a:p>
          <a:p>
            <a:pPr indent="-298450" lvl="0" marL="457200" rtl="0" algn="l">
              <a:spcBef>
                <a:spcPts val="0"/>
              </a:spcBef>
              <a:spcAft>
                <a:spcPts val="0"/>
              </a:spcAft>
              <a:buSzPts val="1100"/>
              <a:buChar char="-"/>
            </a:pPr>
            <a:r>
              <a:rPr lang="en-GB"/>
              <a:t>Heavier base → more stable and less likely to topple over</a:t>
            </a:r>
            <a:endParaRPr/>
          </a:p>
          <a:p>
            <a:pPr indent="-298450" lvl="0" marL="457200" rtl="0" algn="l">
              <a:spcBef>
                <a:spcPts val="0"/>
              </a:spcBef>
              <a:spcAft>
                <a:spcPts val="0"/>
              </a:spcAft>
              <a:buSzPts val="1100"/>
              <a:buChar char="-"/>
            </a:pPr>
            <a:r>
              <a:rPr lang="en-GB"/>
              <a:t>Stronger connection between the screen and the column (perhaps mechanical instead of magnetic), harder to fall off under strong wind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2ce876494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22ce876494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Benson</a:t>
            </a:r>
            <a:endParaRPr/>
          </a:p>
          <a:p>
            <a:pPr indent="-298450" lvl="0" marL="457200" rtl="0" algn="l">
              <a:spcBef>
                <a:spcPts val="0"/>
              </a:spcBef>
              <a:spcAft>
                <a:spcPts val="0"/>
              </a:spcAft>
              <a:buSzPts val="1100"/>
              <a:buChar char="-"/>
            </a:pPr>
            <a:r>
              <a:rPr lang="en-GB"/>
              <a:t>Another concern that might come up is the aesthetics, ie the general appearance of Kwickline</a:t>
            </a:r>
            <a:endParaRPr/>
          </a:p>
          <a:p>
            <a:pPr indent="-298450" lvl="0" marL="457200" rtl="0" algn="l">
              <a:spcBef>
                <a:spcPts val="0"/>
              </a:spcBef>
              <a:spcAft>
                <a:spcPts val="0"/>
              </a:spcAft>
              <a:buSzPts val="1100"/>
              <a:buChar char="-"/>
            </a:pPr>
            <a:r>
              <a:rPr lang="en-GB"/>
              <a:t>What if Kwickline is unrolled half way? What if the client just wants a generic barrier and doesn’t know what to put in the screen?</a:t>
            </a:r>
            <a:endParaRPr/>
          </a:p>
          <a:p>
            <a:pPr indent="-298450" lvl="0" marL="457200" rtl="0" algn="l">
              <a:spcBef>
                <a:spcPts val="0"/>
              </a:spcBef>
              <a:spcAft>
                <a:spcPts val="0"/>
              </a:spcAft>
              <a:buSzPts val="1100"/>
              <a:buChar char="-"/>
            </a:pPr>
            <a:r>
              <a:rPr lang="en-GB"/>
              <a:t>The solution to this is to provide a few generic patterns for the user that come along with the product</a:t>
            </a:r>
            <a:endParaRPr/>
          </a:p>
          <a:p>
            <a:pPr indent="-298450" lvl="0" marL="457200" rtl="0" algn="l">
              <a:spcBef>
                <a:spcPts val="0"/>
              </a:spcBef>
              <a:spcAft>
                <a:spcPts val="0"/>
              </a:spcAft>
              <a:buSzPts val="1100"/>
              <a:buChar char="-"/>
            </a:pPr>
            <a:r>
              <a:rPr lang="en-GB"/>
              <a:t>As you can see these patterns look decent even when unrolled half way</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124b2b79e_5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2124b2b79e_5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124b2b79e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124b2b79e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050">
                <a:solidFill>
                  <a:srgbClr val="3B5158"/>
                </a:solidFill>
                <a:highlight>
                  <a:schemeClr val="lt1"/>
                </a:highlight>
                <a:latin typeface="Roboto"/>
                <a:ea typeface="Roboto"/>
                <a:cs typeface="Roboto"/>
                <a:sym typeface="Roboto"/>
              </a:rPr>
              <a:t>Maxwell</a:t>
            </a:r>
            <a:endParaRPr sz="1050">
              <a:solidFill>
                <a:srgbClr val="3B5158"/>
              </a:solidFill>
              <a:highlight>
                <a:schemeClr val="lt1"/>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GB" sz="1050">
                <a:solidFill>
                  <a:srgbClr val="3B5158"/>
                </a:solidFill>
                <a:highlight>
                  <a:schemeClr val="lt1"/>
                </a:highlight>
                <a:latin typeface="Roboto"/>
                <a:ea typeface="Roboto"/>
                <a:cs typeface="Roboto"/>
                <a:sym typeface="Roboto"/>
              </a:rPr>
              <a:t>Demand / potential customers</a:t>
            </a:r>
            <a:endParaRPr sz="1050">
              <a:solidFill>
                <a:srgbClr val="3B5158"/>
              </a:solidFill>
              <a:highlight>
                <a:schemeClr val="lt1"/>
              </a:highlight>
              <a:latin typeface="Roboto"/>
              <a:ea typeface="Roboto"/>
              <a:cs typeface="Roboto"/>
              <a:sym typeface="Roboto"/>
            </a:endParaRPr>
          </a:p>
          <a:p>
            <a:pPr indent="-295275" lvl="0" marL="457200" rtl="0" algn="l">
              <a:spcBef>
                <a:spcPts val="1200"/>
              </a:spcBef>
              <a:spcAft>
                <a:spcPts val="0"/>
              </a:spcAft>
              <a:buClr>
                <a:srgbClr val="3B5158"/>
              </a:buClr>
              <a:buSzPts val="1050"/>
              <a:buFont typeface="Roboto"/>
              <a:buChar char="-"/>
            </a:pPr>
            <a:r>
              <a:rPr lang="en-GB" sz="1050">
                <a:solidFill>
                  <a:srgbClr val="3B5158"/>
                </a:solidFill>
                <a:highlight>
                  <a:schemeClr val="lt1"/>
                </a:highlight>
                <a:latin typeface="Roboto"/>
                <a:ea typeface="Roboto"/>
                <a:cs typeface="Roboto"/>
                <a:sym typeface="Roboto"/>
              </a:rPr>
              <a:t>Numerous public facilities that need crowd management systems like malls, airports hospitals and museum, etc. The number of these facilities will be growing in the future as well</a:t>
            </a:r>
            <a:endParaRPr sz="1050">
              <a:solidFill>
                <a:srgbClr val="3B5158"/>
              </a:solidFill>
              <a:highlight>
                <a:schemeClr val="lt1"/>
              </a:highlight>
              <a:latin typeface="Roboto"/>
              <a:ea typeface="Roboto"/>
              <a:cs typeface="Roboto"/>
              <a:sym typeface="Roboto"/>
            </a:endParaRPr>
          </a:p>
          <a:p>
            <a:pPr indent="0" lvl="0" marL="0" rtl="0" algn="l">
              <a:lnSpc>
                <a:spcPct val="100000"/>
              </a:lnSpc>
              <a:spcBef>
                <a:spcPts val="1200"/>
              </a:spcBef>
              <a:spcAft>
                <a:spcPts val="0"/>
              </a:spcAft>
              <a:buClr>
                <a:schemeClr val="dk1"/>
              </a:buClr>
              <a:buSzPts val="1100"/>
              <a:buFont typeface="Arial"/>
              <a:buNone/>
            </a:pPr>
            <a:r>
              <a:rPr lang="en-GB" sz="1050">
                <a:solidFill>
                  <a:srgbClr val="3B5158"/>
                </a:solidFill>
                <a:highlight>
                  <a:schemeClr val="lt1"/>
                </a:highlight>
                <a:latin typeface="Roboto"/>
                <a:ea typeface="Roboto"/>
                <a:cs typeface="Roboto"/>
                <a:sym typeface="Roboto"/>
              </a:rPr>
              <a:t>Market size of ads(one of the major functions of our product)</a:t>
            </a:r>
            <a:endParaRPr sz="1050">
              <a:solidFill>
                <a:srgbClr val="3B5158"/>
              </a:solidFill>
              <a:highlight>
                <a:schemeClr val="lt1"/>
              </a:highlight>
              <a:latin typeface="Roboto"/>
              <a:ea typeface="Roboto"/>
              <a:cs typeface="Roboto"/>
              <a:sym typeface="Roboto"/>
            </a:endParaRPr>
          </a:p>
          <a:p>
            <a:pPr indent="-295275" lvl="0" marL="457200" rtl="0" algn="l">
              <a:lnSpc>
                <a:spcPct val="100000"/>
              </a:lnSpc>
              <a:spcBef>
                <a:spcPts val="1200"/>
              </a:spcBef>
              <a:spcAft>
                <a:spcPts val="0"/>
              </a:spcAft>
              <a:buClr>
                <a:srgbClr val="3B5158"/>
              </a:buClr>
              <a:buSzPts val="1050"/>
              <a:buFont typeface="Roboto"/>
              <a:buChar char="-"/>
            </a:pPr>
            <a:r>
              <a:rPr lang="en-GB" sz="1050">
                <a:solidFill>
                  <a:srgbClr val="3B5158"/>
                </a:solidFill>
                <a:highlight>
                  <a:schemeClr val="lt1"/>
                </a:highlight>
                <a:latin typeface="Roboto"/>
                <a:ea typeface="Roboto"/>
                <a:cs typeface="Roboto"/>
                <a:sym typeface="Roboto"/>
              </a:rPr>
              <a:t>We can tap into the outdoor </a:t>
            </a:r>
            <a:r>
              <a:rPr lang="en-GB" sz="1050">
                <a:solidFill>
                  <a:srgbClr val="3B5158"/>
                </a:solidFill>
                <a:highlight>
                  <a:schemeClr val="lt1"/>
                </a:highlight>
                <a:latin typeface="Roboto"/>
                <a:ea typeface="Roboto"/>
                <a:cs typeface="Roboto"/>
                <a:sym typeface="Roboto"/>
              </a:rPr>
              <a:t>printed</a:t>
            </a:r>
            <a:r>
              <a:rPr lang="en-GB" sz="1050">
                <a:solidFill>
                  <a:srgbClr val="3B5158"/>
                </a:solidFill>
                <a:highlight>
                  <a:schemeClr val="lt1"/>
                </a:highlight>
                <a:latin typeface="Roboto"/>
                <a:ea typeface="Roboto"/>
                <a:cs typeface="Roboto"/>
                <a:sym typeface="Roboto"/>
              </a:rPr>
              <a:t> ads market as well</a:t>
            </a:r>
            <a:endParaRPr sz="1050">
              <a:solidFill>
                <a:srgbClr val="3B5158"/>
              </a:solidFill>
              <a:highlight>
                <a:schemeClr val="lt1"/>
              </a:highlight>
              <a:latin typeface="Roboto"/>
              <a:ea typeface="Roboto"/>
              <a:cs typeface="Roboto"/>
              <a:sym typeface="Roboto"/>
            </a:endParaRPr>
          </a:p>
          <a:p>
            <a:pPr indent="-295275" lvl="0" marL="457200" rtl="0" algn="l">
              <a:lnSpc>
                <a:spcPct val="100000"/>
              </a:lnSpc>
              <a:spcBef>
                <a:spcPts val="0"/>
              </a:spcBef>
              <a:spcAft>
                <a:spcPts val="0"/>
              </a:spcAft>
              <a:buClr>
                <a:srgbClr val="3B5158"/>
              </a:buClr>
              <a:buSzPts val="1050"/>
              <a:buFont typeface="Roboto"/>
              <a:buChar char="-"/>
            </a:pPr>
            <a:r>
              <a:rPr lang="en-GB" sz="1050">
                <a:solidFill>
                  <a:srgbClr val="3B5158"/>
                </a:solidFill>
                <a:highlight>
                  <a:schemeClr val="lt1"/>
                </a:highlight>
                <a:latin typeface="Roboto"/>
                <a:ea typeface="Roboto"/>
                <a:cs typeface="Roboto"/>
                <a:sym typeface="Roboto"/>
              </a:rPr>
              <a:t>The global outdoor printed ads market is expected to grow from $61 billion in 2021 to $67 billion in 2022 </a:t>
            </a:r>
            <a:endParaRPr sz="1050">
              <a:solidFill>
                <a:srgbClr val="3B5158"/>
              </a:solidFill>
              <a:highlight>
                <a:schemeClr val="lt1"/>
              </a:highlight>
              <a:latin typeface="Roboto"/>
              <a:ea typeface="Roboto"/>
              <a:cs typeface="Roboto"/>
              <a:sym typeface="Roboto"/>
            </a:endParaRPr>
          </a:p>
          <a:p>
            <a:pPr indent="0" lvl="0" marL="0" rtl="0" algn="l">
              <a:lnSpc>
                <a:spcPct val="100000"/>
              </a:lnSpc>
              <a:spcBef>
                <a:spcPts val="1200"/>
              </a:spcBef>
              <a:spcAft>
                <a:spcPts val="0"/>
              </a:spcAft>
              <a:buNone/>
            </a:pPr>
            <a:r>
              <a:t/>
            </a:r>
            <a:endParaRPr sz="1050">
              <a:solidFill>
                <a:srgbClr val="3B5158"/>
              </a:solidFill>
              <a:highlight>
                <a:schemeClr val="lt1"/>
              </a:highlight>
              <a:latin typeface="Roboto"/>
              <a:ea typeface="Roboto"/>
              <a:cs typeface="Roboto"/>
              <a:sym typeface="Roboto"/>
            </a:endParaRPr>
          </a:p>
          <a:p>
            <a:pPr indent="0" lvl="0" marL="0" rtl="0" algn="l">
              <a:lnSpc>
                <a:spcPct val="100000"/>
              </a:lnSpc>
              <a:spcBef>
                <a:spcPts val="1200"/>
              </a:spcBef>
              <a:spcAft>
                <a:spcPts val="1200"/>
              </a:spcAft>
              <a:buNone/>
            </a:pPr>
            <a:r>
              <a:rPr lang="en-GB" sz="1050">
                <a:solidFill>
                  <a:srgbClr val="3B5158"/>
                </a:solidFill>
                <a:highlight>
                  <a:schemeClr val="lt1"/>
                </a:highlight>
                <a:latin typeface="Roboto"/>
                <a:ea typeface="Roboto"/>
                <a:cs typeface="Roboto"/>
                <a:sym typeface="Roboto"/>
              </a:rPr>
              <a:t>We believe that this is a viable business</a:t>
            </a:r>
            <a:endParaRPr sz="1050">
              <a:solidFill>
                <a:srgbClr val="3B5158"/>
              </a:solidFill>
              <a:highlight>
                <a:schemeClr val="lt1"/>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2ce87649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2ce87649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Benson</a:t>
            </a:r>
            <a:endParaRPr/>
          </a:p>
          <a:p>
            <a:pPr indent="-298450" lvl="0" marL="457200" rtl="0" algn="l">
              <a:spcBef>
                <a:spcPts val="0"/>
              </a:spcBef>
              <a:spcAft>
                <a:spcPts val="0"/>
              </a:spcAft>
              <a:buSzPts val="1100"/>
              <a:buChar char="-"/>
            </a:pPr>
            <a:r>
              <a:rPr lang="en-GB"/>
              <a:t>As for the existing competitors, they either cannot display anything (ads, instructions, art), are of fixed length or cannot be compact (since the screen cannot be rolled up into the column)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Yes kwickline does not have these problems, but why would users that already have many queue barriers invest in kwickline?</a:t>
            </a:r>
            <a:endParaRPr/>
          </a:p>
          <a:p>
            <a:pPr indent="0" lvl="0" marL="457200" rtl="0" algn="l">
              <a:spcBef>
                <a:spcPts val="0"/>
              </a:spcBef>
              <a:spcAft>
                <a:spcPts val="0"/>
              </a:spcAft>
              <a:buNone/>
            </a:pPr>
            <a:r>
              <a:rPr lang="en-GB"/>
              <a:t>Kwickline will mainly appeal to customers who need to replace the contents of the screens frequently as it is quite costly in terms of money and time to replace the contents in traditional barriers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2124b2b79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2124b2b79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B5158"/>
                </a:solidFill>
                <a:highlight>
                  <a:schemeClr val="lt1"/>
                </a:highlight>
                <a:latin typeface="Roboto"/>
                <a:ea typeface="Roboto"/>
                <a:cs typeface="Roboto"/>
                <a:sym typeface="Roboto"/>
              </a:rPr>
              <a:t>Maxwell</a:t>
            </a:r>
            <a:endParaRPr/>
          </a:p>
          <a:p>
            <a:pPr indent="0" lvl="0" marL="0" rtl="0" algn="l">
              <a:spcBef>
                <a:spcPts val="1200"/>
              </a:spcBef>
              <a:spcAft>
                <a:spcPts val="0"/>
              </a:spcAft>
              <a:buNone/>
            </a:pPr>
            <a:r>
              <a:rPr lang="en-GB"/>
              <a:t>Production cost:</a:t>
            </a:r>
            <a:endParaRPr/>
          </a:p>
          <a:p>
            <a:pPr indent="-298450" lvl="0" marL="457200" rtl="0" algn="l">
              <a:spcBef>
                <a:spcPts val="0"/>
              </a:spcBef>
              <a:spcAft>
                <a:spcPts val="0"/>
              </a:spcAft>
              <a:buSzPts val="1100"/>
              <a:buChar char="-"/>
            </a:pPr>
            <a:r>
              <a:rPr lang="en-GB"/>
              <a:t>60 pounds per unit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Selling price:</a:t>
            </a:r>
            <a:endParaRPr/>
          </a:p>
          <a:p>
            <a:pPr indent="-298450" lvl="0" marL="457200" rtl="0" algn="l">
              <a:spcBef>
                <a:spcPts val="0"/>
              </a:spcBef>
              <a:spcAft>
                <a:spcPts val="0"/>
              </a:spcAft>
              <a:buSzPts val="1100"/>
              <a:buChar char="-"/>
            </a:pPr>
            <a:r>
              <a:rPr lang="en-GB"/>
              <a:t>159 pounds for purchases less than 5 units (for smaller shops such as cafe, matches the price of other queue barriers with custom banners)</a:t>
            </a:r>
            <a:endParaRPr/>
          </a:p>
          <a:p>
            <a:pPr indent="-298450" lvl="0" marL="457200" rtl="0" algn="l">
              <a:spcBef>
                <a:spcPts val="0"/>
              </a:spcBef>
              <a:spcAft>
                <a:spcPts val="0"/>
              </a:spcAft>
              <a:buSzPts val="1100"/>
              <a:buChar char="-"/>
            </a:pPr>
            <a:r>
              <a:rPr lang="en-GB"/>
              <a:t>139 pounds for purchases over 5 units (for shopping malls, airports, etc, bulk purchases)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Rental:</a:t>
            </a:r>
            <a:endParaRPr/>
          </a:p>
          <a:p>
            <a:pPr indent="-298450" lvl="0" marL="457200" rtl="0" algn="l">
              <a:spcBef>
                <a:spcPts val="0"/>
              </a:spcBef>
              <a:spcAft>
                <a:spcPts val="0"/>
              </a:spcAft>
              <a:buSzPts val="1100"/>
              <a:buChar char="-"/>
            </a:pPr>
            <a:r>
              <a:rPr lang="en-GB"/>
              <a:t>Alternative business model is rental or for hire</a:t>
            </a:r>
            <a:endParaRPr/>
          </a:p>
          <a:p>
            <a:pPr indent="-298450" lvl="0" marL="457200" rtl="0" algn="l">
              <a:spcBef>
                <a:spcPts val="0"/>
              </a:spcBef>
              <a:spcAft>
                <a:spcPts val="0"/>
              </a:spcAft>
              <a:buSzPts val="1100"/>
              <a:buChar char="-"/>
            </a:pPr>
            <a:r>
              <a:rPr lang="en-GB"/>
              <a:t>15 pounds per unit per day</a:t>
            </a:r>
            <a:endParaRPr/>
          </a:p>
          <a:p>
            <a:pPr indent="-298450" lvl="0" marL="457200" rtl="0" algn="l">
              <a:spcBef>
                <a:spcPts val="0"/>
              </a:spcBef>
              <a:spcAft>
                <a:spcPts val="0"/>
              </a:spcAft>
              <a:buSzPts val="1100"/>
              <a:buChar char="-"/>
            </a:pPr>
            <a:r>
              <a:rPr lang="en-GB"/>
              <a:t>Suitable for large events such as exhibitions, concerts, trade shows, etc</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124b2b79e_5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124b2b79e_5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124b2b79e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2124b2b79e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Chloe Brief overview of what we will talk about</a:t>
            </a:r>
            <a:endParaRPr/>
          </a:p>
          <a:p>
            <a:pPr indent="-298450" lvl="0" marL="457200" rtl="0" algn="l">
              <a:spcBef>
                <a:spcPts val="0"/>
              </a:spcBef>
              <a:spcAft>
                <a:spcPts val="0"/>
              </a:spcAft>
              <a:buSzPts val="1100"/>
              <a:buChar char="-"/>
            </a:pPr>
            <a:r>
              <a:rPr lang="en-GB"/>
              <a:t>What our product is, our design, features, and business proposal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124b2b79e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124b2b79e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20</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124b2b79e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124b2b79e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Maxwell </a:t>
            </a:r>
            <a:endParaRPr/>
          </a:p>
          <a:p>
            <a:pPr indent="-298450" lvl="0" marL="457200" rtl="0" algn="l">
              <a:spcBef>
                <a:spcPts val="0"/>
              </a:spcBef>
              <a:spcAft>
                <a:spcPts val="0"/>
              </a:spcAft>
              <a:buSzPts val="1100"/>
              <a:buChar char="-"/>
            </a:pPr>
            <a:r>
              <a:rPr lang="en-GB"/>
              <a:t>It is a queue barrier, prevents people from queue jumping and directs the crowd</a:t>
            </a:r>
            <a:endParaRPr/>
          </a:p>
          <a:p>
            <a:pPr indent="-298450" lvl="0" marL="457200" rtl="0" algn="l">
              <a:spcBef>
                <a:spcPts val="0"/>
              </a:spcBef>
              <a:spcAft>
                <a:spcPts val="0"/>
              </a:spcAft>
              <a:buSzPts val="1100"/>
              <a:buChar char="-"/>
            </a:pPr>
            <a:r>
              <a:rPr lang="en-GB"/>
              <a:t>Can be used at airports, museums, theme parks or anywhere that requires crowd management</a:t>
            </a:r>
            <a:endParaRPr/>
          </a:p>
          <a:p>
            <a:pPr indent="-298450" lvl="0" marL="457200" rtl="0" algn="l">
              <a:spcBef>
                <a:spcPts val="0"/>
              </a:spcBef>
              <a:spcAft>
                <a:spcPts val="0"/>
              </a:spcAft>
              <a:buSzPts val="1100"/>
              <a:buChar char="-"/>
            </a:pPr>
            <a:r>
              <a:rPr lang="en-GB"/>
              <a:t>This prevents people from leaving or entering the queue below the barriers -&gt; Prevents queue jumping</a:t>
            </a:r>
            <a:endParaRPr/>
          </a:p>
          <a:p>
            <a:pPr indent="-298450" lvl="0" marL="457200" rtl="0" algn="l">
              <a:spcBef>
                <a:spcPts val="0"/>
              </a:spcBef>
              <a:spcAft>
                <a:spcPts val="0"/>
              </a:spcAft>
              <a:buSzPts val="1100"/>
              <a:buChar char="-"/>
            </a:pPr>
            <a:r>
              <a:rPr lang="en-GB"/>
              <a:t>Customizable(highlight): U can put anything such as ads, art or instructions</a:t>
            </a:r>
            <a:endParaRPr/>
          </a:p>
          <a:p>
            <a:pPr indent="-298450" lvl="0" marL="457200" rtl="0" algn="l">
              <a:spcBef>
                <a:spcPts val="0"/>
              </a:spcBef>
              <a:spcAft>
                <a:spcPts val="0"/>
              </a:spcAft>
              <a:buSzPts val="1100"/>
              <a:buChar char="-"/>
            </a:pPr>
            <a:r>
              <a:rPr lang="en-GB"/>
              <a:t>Convenient to swap the content inside using our design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2124b2b79e_5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2124b2b79e_5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60</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124b2b79e_5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124b2b79e_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Yam</a:t>
            </a:r>
            <a:endParaRPr/>
          </a:p>
          <a:p>
            <a:pPr indent="0" lvl="0" marL="0" rtl="0" algn="l">
              <a:spcBef>
                <a:spcPts val="0"/>
              </a:spcBef>
              <a:spcAft>
                <a:spcPts val="0"/>
              </a:spcAft>
              <a:buNone/>
            </a:pPr>
            <a:r>
              <a:rPr lang="en-GB"/>
              <a:t>CAD rendering of the basic configuration 2 columns and the extendible sheet (transparent plastic banner)</a:t>
            </a:r>
            <a:endParaRPr/>
          </a:p>
          <a:p>
            <a:pPr indent="0" lvl="0" marL="0" rtl="0" algn="l">
              <a:spcBef>
                <a:spcPts val="0"/>
              </a:spcBef>
              <a:spcAft>
                <a:spcPts val="0"/>
              </a:spcAft>
              <a:buNone/>
            </a:pPr>
            <a:r>
              <a:rPr lang="en-GB"/>
              <a:t>Point where the c-tubes are</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124b2b79e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124b2b79e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Chloe</a:t>
            </a:r>
            <a:endParaRPr/>
          </a:p>
          <a:p>
            <a:pPr indent="0" lvl="0" marL="0" rtl="0" algn="l">
              <a:spcBef>
                <a:spcPts val="0"/>
              </a:spcBef>
              <a:spcAft>
                <a:spcPts val="0"/>
              </a:spcAft>
              <a:buNone/>
            </a:pPr>
            <a:r>
              <a:rPr lang="en-GB"/>
              <a:t>Open/closed state with closed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124b2b79e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2124b2b79e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Benson </a:t>
            </a:r>
            <a:endParaRPr/>
          </a:p>
          <a:p>
            <a:pPr indent="-298450" lvl="0" marL="457200" rtl="0" algn="l">
              <a:spcBef>
                <a:spcPts val="0"/>
              </a:spcBef>
              <a:spcAft>
                <a:spcPts val="0"/>
              </a:spcAft>
              <a:buSzPts val="1100"/>
              <a:buChar char="-"/>
            </a:pPr>
            <a:r>
              <a:rPr lang="en-GB"/>
              <a:t>Kwickline has a modular design and using the basic building block of two columns and a screen, we can connect as many kwicklines as we want to make a formation like the one above</a:t>
            </a:r>
            <a:endParaRPr/>
          </a:p>
          <a:p>
            <a:pPr indent="-298450" lvl="0" marL="457200" rtl="0" algn="l">
              <a:spcBef>
                <a:spcPts val="0"/>
              </a:spcBef>
              <a:spcAft>
                <a:spcPts val="0"/>
              </a:spcAft>
              <a:buSzPts val="1100"/>
              <a:buChar char="-"/>
            </a:pPr>
            <a:r>
              <a:rPr lang="en-GB"/>
              <a:t>The screen is connected to the column in 3 different configurations as shown in the gif so kwickline can be connected in a straight line or at 90 degree angles</a:t>
            </a:r>
            <a:endParaRPr/>
          </a:p>
          <a:p>
            <a:pPr indent="-298450" lvl="0" marL="457200" rtl="0" algn="l">
              <a:spcBef>
                <a:spcPts val="0"/>
              </a:spcBef>
              <a:spcAft>
                <a:spcPts val="0"/>
              </a:spcAft>
              <a:buSzPts val="1100"/>
              <a:buChar char="-"/>
            </a:pPr>
            <a:r>
              <a:rPr lang="en-GB"/>
              <a:t>Note that the screen is always connected to two columns, so it would not act like a flag and move about freely in the wind for outdoor applications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124b2b79e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124b2b79e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2:05</a:t>
            </a:r>
            <a:endParaRPr/>
          </a:p>
          <a:p>
            <a:pPr indent="0" lvl="0" marL="0" rtl="0" algn="l">
              <a:spcBef>
                <a:spcPts val="0"/>
              </a:spcBef>
              <a:spcAft>
                <a:spcPts val="0"/>
              </a:spcAft>
              <a:buNone/>
            </a:pPr>
            <a:r>
              <a:rPr lang="en-GB"/>
              <a:t>Thomas</a:t>
            </a:r>
            <a:endParaRPr/>
          </a:p>
          <a:p>
            <a:pPr indent="-298450" lvl="0" marL="457200" rtl="0" algn="l">
              <a:spcBef>
                <a:spcPts val="0"/>
              </a:spcBef>
              <a:spcAft>
                <a:spcPts val="0"/>
              </a:spcAft>
              <a:buSzPts val="1100"/>
              <a:buChar char="-"/>
            </a:pPr>
            <a:r>
              <a:rPr lang="en-GB"/>
              <a:t>So now we will talk about the features of Kwickline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 name="Google Shape;58;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0" name="Google Shape;70;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1" name="Google Shape;7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8" name="Google Shape;7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1" name="Google Shape;8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5" name="Google Shape;85;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 name="Google Shape;86;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7" name="Google Shape;8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90" name="Google Shape;9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3" name="Google Shape;93;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4" name="Google Shape;9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4" name="Google Shape;5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5" name="Google Shape;5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gif"/><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gif"/><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22.png"/><Relationship Id="rId8"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GB" sz="4200">
                <a:latin typeface="Raleway"/>
                <a:ea typeface="Raleway"/>
                <a:cs typeface="Raleway"/>
                <a:sym typeface="Raleway"/>
              </a:rPr>
              <a:t>Kwick</a:t>
            </a:r>
            <a:r>
              <a:rPr b="1" lang="en-GB" sz="4200" u="sng">
                <a:latin typeface="Raleway"/>
                <a:ea typeface="Raleway"/>
                <a:cs typeface="Raleway"/>
                <a:sym typeface="Raleway"/>
              </a:rPr>
              <a:t>Line</a:t>
            </a:r>
            <a:endParaRPr u="sng"/>
          </a:p>
        </p:txBody>
      </p:sp>
      <p:sp>
        <p:nvSpPr>
          <p:cNvPr id="102" name="Google Shape;102;p25"/>
          <p:cNvSpPr txBox="1"/>
          <p:nvPr>
            <p:ph idx="1" type="subTitle"/>
          </p:nvPr>
        </p:nvSpPr>
        <p:spPr>
          <a:xfrm>
            <a:off x="311700" y="27971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sz="2400">
                <a:latin typeface="Raleway"/>
                <a:ea typeface="Raleway"/>
                <a:cs typeface="Raleway"/>
                <a:sym typeface="Raleway"/>
              </a:rPr>
              <a:t>Team 11</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Variable length</a:t>
            </a:r>
            <a:endParaRPr/>
          </a:p>
        </p:txBody>
      </p:sp>
      <p:pic>
        <p:nvPicPr>
          <p:cNvPr id="171" name="Google Shape;171;p34"/>
          <p:cNvPicPr preferRelativeResize="0"/>
          <p:nvPr/>
        </p:nvPicPr>
        <p:blipFill rotWithShape="1">
          <a:blip r:embed="rId3">
            <a:alphaModFix/>
          </a:blip>
          <a:srcRect b="2936" l="0" r="0" t="5580"/>
          <a:stretch/>
        </p:blipFill>
        <p:spPr>
          <a:xfrm>
            <a:off x="2028038" y="1164500"/>
            <a:ext cx="5087926" cy="3691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Easy replacement</a:t>
            </a:r>
            <a:endParaRPr u="sng"/>
          </a:p>
        </p:txBody>
      </p:sp>
      <p:pic>
        <p:nvPicPr>
          <p:cNvPr id="177" name="Google Shape;177;p35"/>
          <p:cNvPicPr preferRelativeResize="0"/>
          <p:nvPr/>
        </p:nvPicPr>
        <p:blipFill>
          <a:blip r:embed="rId3">
            <a:alphaModFix/>
          </a:blip>
          <a:stretch>
            <a:fillRect/>
          </a:stretch>
        </p:blipFill>
        <p:spPr>
          <a:xfrm>
            <a:off x="5212113" y="1017713"/>
            <a:ext cx="2865730" cy="3820974"/>
          </a:xfrm>
          <a:prstGeom prst="rect">
            <a:avLst/>
          </a:prstGeom>
          <a:noFill/>
          <a:ln>
            <a:noFill/>
          </a:ln>
        </p:spPr>
      </p:pic>
      <p:pic>
        <p:nvPicPr>
          <p:cNvPr descr="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 id="178" name="Google Shape;178;p35"/>
          <p:cNvPicPr preferRelativeResize="0"/>
          <p:nvPr/>
        </p:nvPicPr>
        <p:blipFill>
          <a:blip r:embed="rId4">
            <a:alphaModFix/>
          </a:blip>
          <a:stretch>
            <a:fillRect/>
          </a:stretch>
        </p:blipFill>
        <p:spPr>
          <a:xfrm>
            <a:off x="186375" y="1080350"/>
            <a:ext cx="4857750" cy="3695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Easy connection</a:t>
            </a:r>
            <a:endParaRPr/>
          </a:p>
        </p:txBody>
      </p:sp>
      <p:pic>
        <p:nvPicPr>
          <p:cNvPr id="184" name="Google Shape;184;p36"/>
          <p:cNvPicPr preferRelativeResize="0"/>
          <p:nvPr/>
        </p:nvPicPr>
        <p:blipFill>
          <a:blip r:embed="rId3">
            <a:alphaModFix/>
          </a:blip>
          <a:stretch>
            <a:fillRect/>
          </a:stretch>
        </p:blipFill>
        <p:spPr>
          <a:xfrm>
            <a:off x="5273225" y="1017725"/>
            <a:ext cx="2865732" cy="3820977"/>
          </a:xfrm>
          <a:prstGeom prst="rect">
            <a:avLst/>
          </a:prstGeom>
          <a:noFill/>
          <a:ln>
            <a:noFill/>
          </a:ln>
        </p:spPr>
      </p:pic>
      <p:pic>
        <p:nvPicPr>
          <p:cNvPr descr="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 id="185" name="Google Shape;185;p36"/>
          <p:cNvPicPr preferRelativeResize="0"/>
          <p:nvPr/>
        </p:nvPicPr>
        <p:blipFill>
          <a:blip r:embed="rId4">
            <a:alphaModFix/>
          </a:blip>
          <a:stretch>
            <a:fillRect/>
          </a:stretch>
        </p:blipFill>
        <p:spPr>
          <a:xfrm>
            <a:off x="548925" y="1017725"/>
            <a:ext cx="4136385" cy="382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7"/>
          <p:cNvSpPr txBox="1"/>
          <p:nvPr>
            <p:ph type="title"/>
          </p:nvPr>
        </p:nvSpPr>
        <p:spPr>
          <a:xfrm>
            <a:off x="311700" y="408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Challenge - Wind </a:t>
            </a:r>
            <a:endParaRPr/>
          </a:p>
        </p:txBody>
      </p:sp>
      <p:pic>
        <p:nvPicPr>
          <p:cNvPr descr="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 id="191" name="Google Shape;191;p37"/>
          <p:cNvPicPr preferRelativeResize="0"/>
          <p:nvPr/>
        </p:nvPicPr>
        <p:blipFill rotWithShape="1">
          <a:blip r:embed="rId3">
            <a:alphaModFix/>
          </a:blip>
          <a:srcRect b="18256" l="0" r="0" t="12982"/>
          <a:stretch/>
        </p:blipFill>
        <p:spPr>
          <a:xfrm>
            <a:off x="1188113" y="1461500"/>
            <a:ext cx="6767776" cy="3013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8"/>
          <p:cNvSpPr txBox="1"/>
          <p:nvPr>
            <p:ph type="title"/>
          </p:nvPr>
        </p:nvSpPr>
        <p:spPr>
          <a:xfrm>
            <a:off x="311700" y="408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Challenge - Aesthetics </a:t>
            </a:r>
            <a:endParaRPr/>
          </a:p>
        </p:txBody>
      </p:sp>
      <p:pic>
        <p:nvPicPr>
          <p:cNvPr descr="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 id="197" name="Google Shape;197;p38"/>
          <p:cNvPicPr preferRelativeResize="0"/>
          <p:nvPr/>
        </p:nvPicPr>
        <p:blipFill rotWithShape="1">
          <a:blip r:embed="rId3">
            <a:alphaModFix/>
          </a:blip>
          <a:srcRect b="28280" l="32609" r="29139" t="32071"/>
          <a:stretch/>
        </p:blipFill>
        <p:spPr>
          <a:xfrm>
            <a:off x="718786" y="1996411"/>
            <a:ext cx="2025751" cy="1955275"/>
          </a:xfrm>
          <a:prstGeom prst="rect">
            <a:avLst/>
          </a:prstGeom>
          <a:noFill/>
          <a:ln>
            <a:noFill/>
          </a:ln>
        </p:spPr>
      </p:pic>
      <p:pic>
        <p:nvPicPr>
          <p:cNvPr descr="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 id="198" name="Google Shape;198;p38"/>
          <p:cNvPicPr preferRelativeResize="0"/>
          <p:nvPr/>
        </p:nvPicPr>
        <p:blipFill rotWithShape="1">
          <a:blip r:embed="rId4">
            <a:alphaModFix/>
          </a:blip>
          <a:srcRect b="23829" l="0" r="0" t="21654"/>
          <a:stretch/>
        </p:blipFill>
        <p:spPr>
          <a:xfrm>
            <a:off x="4026613" y="2149587"/>
            <a:ext cx="2637625" cy="1846725"/>
          </a:xfrm>
          <a:prstGeom prst="rect">
            <a:avLst/>
          </a:prstGeom>
          <a:noFill/>
          <a:ln>
            <a:noFill/>
          </a:ln>
        </p:spPr>
      </p:pic>
      <p:pic>
        <p:nvPicPr>
          <p:cNvPr descr="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 id="199" name="Google Shape;199;p38"/>
          <p:cNvPicPr preferRelativeResize="0"/>
          <p:nvPr/>
        </p:nvPicPr>
        <p:blipFill rotWithShape="1">
          <a:blip r:embed="rId5">
            <a:alphaModFix/>
          </a:blip>
          <a:srcRect b="22068" l="0" r="0" t="20595"/>
          <a:stretch/>
        </p:blipFill>
        <p:spPr>
          <a:xfrm>
            <a:off x="2955950" y="1951762"/>
            <a:ext cx="2637600" cy="1942238"/>
          </a:xfrm>
          <a:prstGeom prst="rect">
            <a:avLst/>
          </a:prstGeom>
          <a:noFill/>
          <a:ln>
            <a:noFill/>
          </a:ln>
        </p:spPr>
      </p:pic>
      <p:pic>
        <p:nvPicPr>
          <p:cNvPr descr="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 id="200" name="Google Shape;200;p38"/>
          <p:cNvPicPr preferRelativeResize="0"/>
          <p:nvPr/>
        </p:nvPicPr>
        <p:blipFill rotWithShape="1">
          <a:blip r:embed="rId6">
            <a:alphaModFix/>
          </a:blip>
          <a:srcRect b="23873" l="0" r="0" t="22670"/>
          <a:stretch/>
        </p:blipFill>
        <p:spPr>
          <a:xfrm>
            <a:off x="5577223" y="1992963"/>
            <a:ext cx="2848002" cy="1955275"/>
          </a:xfrm>
          <a:prstGeom prst="rect">
            <a:avLst/>
          </a:prstGeom>
          <a:noFill/>
          <a:ln>
            <a:noFill/>
          </a:ln>
        </p:spPr>
      </p:pic>
      <p:pic>
        <p:nvPicPr>
          <p:cNvPr id="201" name="Google Shape;201;p38"/>
          <p:cNvPicPr preferRelativeResize="0"/>
          <p:nvPr/>
        </p:nvPicPr>
        <p:blipFill>
          <a:blip r:embed="rId7">
            <a:alphaModFix/>
          </a:blip>
          <a:stretch>
            <a:fillRect/>
          </a:stretch>
        </p:blipFill>
        <p:spPr>
          <a:xfrm>
            <a:off x="12090475" y="2257875"/>
            <a:ext cx="2186363" cy="1432325"/>
          </a:xfrm>
          <a:prstGeom prst="rect">
            <a:avLst/>
          </a:prstGeom>
          <a:noFill/>
          <a:ln>
            <a:noFill/>
          </a:ln>
        </p:spPr>
      </p:pic>
      <p:pic>
        <p:nvPicPr>
          <p:cNvPr id="202" name="Google Shape;202;p38"/>
          <p:cNvPicPr preferRelativeResize="0"/>
          <p:nvPr/>
        </p:nvPicPr>
        <p:blipFill>
          <a:blip r:embed="rId8">
            <a:alphaModFix/>
          </a:blip>
          <a:stretch>
            <a:fillRect/>
          </a:stretch>
        </p:blipFill>
        <p:spPr>
          <a:xfrm>
            <a:off x="718775" y="2020850"/>
            <a:ext cx="2025750" cy="1906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9"/>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Business proposal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Market research</a:t>
            </a:r>
            <a:endParaRPr/>
          </a:p>
        </p:txBody>
      </p:sp>
      <p:sp>
        <p:nvSpPr>
          <p:cNvPr id="213" name="Google Shape;213;p40"/>
          <p:cNvSpPr txBox="1"/>
          <p:nvPr>
            <p:ph idx="1" type="body"/>
          </p:nvPr>
        </p:nvSpPr>
        <p:spPr>
          <a:xfrm>
            <a:off x="796650" y="1696325"/>
            <a:ext cx="2973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GB" sz="2000">
                <a:solidFill>
                  <a:srgbClr val="000000"/>
                </a:solidFill>
              </a:rPr>
              <a:t>Potential Customers</a:t>
            </a:r>
            <a:r>
              <a:rPr lang="en-GB" sz="2000">
                <a:solidFill>
                  <a:srgbClr val="000000"/>
                </a:solidFill>
              </a:rPr>
              <a:t> (UK)</a:t>
            </a:r>
            <a:endParaRPr sz="2000">
              <a:solidFill>
                <a:srgbClr val="000000"/>
              </a:solidFill>
            </a:endParaRPr>
          </a:p>
        </p:txBody>
      </p:sp>
      <p:sp>
        <p:nvSpPr>
          <p:cNvPr id="214" name="Google Shape;214;p40"/>
          <p:cNvSpPr txBox="1"/>
          <p:nvPr>
            <p:ph idx="1" type="body"/>
          </p:nvPr>
        </p:nvSpPr>
        <p:spPr>
          <a:xfrm>
            <a:off x="796650" y="2230975"/>
            <a:ext cx="127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770"/>
              <a:buNone/>
            </a:pPr>
            <a:r>
              <a:rPr lang="en-GB" sz="1760"/>
              <a:t>Malls</a:t>
            </a:r>
            <a:endParaRPr sz="1760"/>
          </a:p>
        </p:txBody>
      </p:sp>
      <p:sp>
        <p:nvSpPr>
          <p:cNvPr id="215" name="Google Shape;215;p40"/>
          <p:cNvSpPr txBox="1"/>
          <p:nvPr>
            <p:ph idx="1" type="body"/>
          </p:nvPr>
        </p:nvSpPr>
        <p:spPr>
          <a:xfrm>
            <a:off x="796650" y="2594773"/>
            <a:ext cx="1380600" cy="457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Airports</a:t>
            </a:r>
            <a:endParaRPr/>
          </a:p>
        </p:txBody>
      </p:sp>
      <p:sp>
        <p:nvSpPr>
          <p:cNvPr id="216" name="Google Shape;216;p40"/>
          <p:cNvSpPr/>
          <p:nvPr/>
        </p:nvSpPr>
        <p:spPr>
          <a:xfrm>
            <a:off x="2066850" y="3472850"/>
            <a:ext cx="1703400" cy="234300"/>
          </a:xfrm>
          <a:prstGeom prst="roundRect">
            <a:avLst>
              <a:gd fmla="val 16667" name="adj"/>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0"/>
          <p:cNvSpPr txBox="1"/>
          <p:nvPr>
            <p:ph idx="1" type="body"/>
          </p:nvPr>
        </p:nvSpPr>
        <p:spPr>
          <a:xfrm>
            <a:off x="796650" y="3007213"/>
            <a:ext cx="138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Hospitals</a:t>
            </a:r>
            <a:endParaRPr/>
          </a:p>
        </p:txBody>
      </p:sp>
      <p:sp>
        <p:nvSpPr>
          <p:cNvPr id="218" name="Google Shape;218;p40"/>
          <p:cNvSpPr txBox="1"/>
          <p:nvPr>
            <p:ph idx="1" type="body"/>
          </p:nvPr>
        </p:nvSpPr>
        <p:spPr>
          <a:xfrm>
            <a:off x="796650" y="3378288"/>
            <a:ext cx="138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Museums</a:t>
            </a:r>
            <a:endParaRPr/>
          </a:p>
        </p:txBody>
      </p:sp>
      <p:sp>
        <p:nvSpPr>
          <p:cNvPr id="219" name="Google Shape;219;p40"/>
          <p:cNvSpPr/>
          <p:nvPr/>
        </p:nvSpPr>
        <p:spPr>
          <a:xfrm>
            <a:off x="2066850" y="3099425"/>
            <a:ext cx="1030800" cy="234300"/>
          </a:xfrm>
          <a:prstGeom prst="roundRect">
            <a:avLst>
              <a:gd fmla="val 16667" name="adj"/>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0"/>
          <p:cNvSpPr/>
          <p:nvPr/>
        </p:nvSpPr>
        <p:spPr>
          <a:xfrm>
            <a:off x="2066850" y="2714775"/>
            <a:ext cx="159300" cy="234300"/>
          </a:xfrm>
          <a:prstGeom prst="roundRect">
            <a:avLst>
              <a:gd fmla="val 16667" name="adj"/>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0"/>
          <p:cNvSpPr/>
          <p:nvPr/>
        </p:nvSpPr>
        <p:spPr>
          <a:xfrm>
            <a:off x="2066850" y="2355600"/>
            <a:ext cx="632400" cy="234300"/>
          </a:xfrm>
          <a:prstGeom prst="roundRect">
            <a:avLst>
              <a:gd fmla="val 16667" name="adj"/>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40"/>
          <p:cNvPicPr preferRelativeResize="0"/>
          <p:nvPr/>
        </p:nvPicPr>
        <p:blipFill>
          <a:blip r:embed="rId3">
            <a:alphaModFix/>
          </a:blip>
          <a:stretch>
            <a:fillRect/>
          </a:stretch>
        </p:blipFill>
        <p:spPr>
          <a:xfrm>
            <a:off x="4485125" y="1945438"/>
            <a:ext cx="3540339" cy="2266974"/>
          </a:xfrm>
          <a:prstGeom prst="rect">
            <a:avLst/>
          </a:prstGeom>
          <a:noFill/>
          <a:ln>
            <a:noFill/>
          </a:ln>
        </p:spPr>
      </p:pic>
      <p:sp>
        <p:nvSpPr>
          <p:cNvPr id="223" name="Google Shape;223;p40"/>
          <p:cNvSpPr txBox="1"/>
          <p:nvPr/>
        </p:nvSpPr>
        <p:spPr>
          <a:xfrm>
            <a:off x="4572000" y="1499050"/>
            <a:ext cx="3366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latin typeface="Proxima Nova"/>
                <a:ea typeface="Proxima Nova"/>
                <a:cs typeface="Proxima Nova"/>
                <a:sym typeface="Proxima Nova"/>
              </a:rPr>
              <a:t>Outdoor Printed Ads Market Size</a:t>
            </a:r>
            <a:endParaRPr sz="1700">
              <a:latin typeface="Proxima Nova"/>
              <a:ea typeface="Proxima Nova"/>
              <a:cs typeface="Proxima Nova"/>
              <a:sym typeface="Proxima Nova"/>
            </a:endParaRPr>
          </a:p>
        </p:txBody>
      </p:sp>
      <p:sp>
        <p:nvSpPr>
          <p:cNvPr id="224" name="Google Shape;224;p40"/>
          <p:cNvSpPr txBox="1"/>
          <p:nvPr/>
        </p:nvSpPr>
        <p:spPr>
          <a:xfrm>
            <a:off x="1117800" y="3995575"/>
            <a:ext cx="20574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accent3"/>
                </a:solidFill>
                <a:latin typeface="Proxima Nova"/>
                <a:ea typeface="Proxima Nova"/>
                <a:cs typeface="Proxima Nova"/>
                <a:sym typeface="Proxima Nova"/>
              </a:rPr>
              <a:t>Total: &gt; 4000 venues</a:t>
            </a:r>
            <a:endParaRPr b="1">
              <a:solidFill>
                <a:schemeClr val="accent3"/>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Competitors</a:t>
            </a:r>
            <a:endParaRPr/>
          </a:p>
        </p:txBody>
      </p:sp>
      <p:pic>
        <p:nvPicPr>
          <p:cNvPr id="230" name="Google Shape;230;p41"/>
          <p:cNvPicPr preferRelativeResize="0"/>
          <p:nvPr/>
        </p:nvPicPr>
        <p:blipFill>
          <a:blip r:embed="rId3">
            <a:alphaModFix/>
          </a:blip>
          <a:stretch>
            <a:fillRect/>
          </a:stretch>
        </p:blipFill>
        <p:spPr>
          <a:xfrm>
            <a:off x="3058000" y="2105461"/>
            <a:ext cx="2381400" cy="2103191"/>
          </a:xfrm>
          <a:prstGeom prst="rect">
            <a:avLst/>
          </a:prstGeom>
          <a:noFill/>
          <a:ln>
            <a:noFill/>
          </a:ln>
        </p:spPr>
      </p:pic>
      <p:pic>
        <p:nvPicPr>
          <p:cNvPr id="231" name="Google Shape;231;p41"/>
          <p:cNvPicPr preferRelativeResize="0"/>
          <p:nvPr/>
        </p:nvPicPr>
        <p:blipFill>
          <a:blip r:embed="rId4">
            <a:alphaModFix/>
          </a:blip>
          <a:stretch>
            <a:fillRect/>
          </a:stretch>
        </p:blipFill>
        <p:spPr>
          <a:xfrm>
            <a:off x="525827" y="1334585"/>
            <a:ext cx="2187325" cy="1944625"/>
          </a:xfrm>
          <a:prstGeom prst="rect">
            <a:avLst/>
          </a:prstGeom>
          <a:noFill/>
          <a:ln>
            <a:noFill/>
          </a:ln>
        </p:spPr>
      </p:pic>
      <p:pic>
        <p:nvPicPr>
          <p:cNvPr id="232" name="Google Shape;232;p41"/>
          <p:cNvPicPr preferRelativeResize="0"/>
          <p:nvPr/>
        </p:nvPicPr>
        <p:blipFill>
          <a:blip r:embed="rId5">
            <a:alphaModFix/>
          </a:blip>
          <a:stretch>
            <a:fillRect/>
          </a:stretch>
        </p:blipFill>
        <p:spPr>
          <a:xfrm>
            <a:off x="5896478" y="1334589"/>
            <a:ext cx="2935825" cy="1944625"/>
          </a:xfrm>
          <a:prstGeom prst="rect">
            <a:avLst/>
          </a:prstGeom>
          <a:noFill/>
          <a:ln>
            <a:noFill/>
          </a:ln>
        </p:spPr>
      </p:pic>
      <p:sp>
        <p:nvSpPr>
          <p:cNvPr id="233" name="Google Shape;233;p41"/>
          <p:cNvSpPr txBox="1"/>
          <p:nvPr/>
        </p:nvSpPr>
        <p:spPr>
          <a:xfrm>
            <a:off x="3057988" y="4212663"/>
            <a:ext cx="2381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latin typeface="Proxima Nova"/>
                <a:ea typeface="Proxima Nova"/>
                <a:cs typeface="Proxima Nova"/>
                <a:sym typeface="Proxima Nova"/>
              </a:rPr>
              <a:t>Retractable belt barrier</a:t>
            </a:r>
            <a:endParaRPr sz="1700">
              <a:latin typeface="Proxima Nova"/>
              <a:ea typeface="Proxima Nova"/>
              <a:cs typeface="Proxima Nova"/>
              <a:sym typeface="Proxima Nova"/>
            </a:endParaRPr>
          </a:p>
        </p:txBody>
      </p:sp>
      <p:sp>
        <p:nvSpPr>
          <p:cNvPr id="234" name="Google Shape;234;p41"/>
          <p:cNvSpPr txBox="1"/>
          <p:nvPr/>
        </p:nvSpPr>
        <p:spPr>
          <a:xfrm>
            <a:off x="638025" y="3362500"/>
            <a:ext cx="1962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latin typeface="Proxima Nova"/>
                <a:ea typeface="Proxima Nova"/>
                <a:cs typeface="Proxima Nova"/>
                <a:sym typeface="Proxima Nova"/>
              </a:rPr>
              <a:t>Post &amp; rope barrier</a:t>
            </a:r>
            <a:endParaRPr sz="1700">
              <a:latin typeface="Proxima Nova"/>
              <a:ea typeface="Proxima Nova"/>
              <a:cs typeface="Proxima Nova"/>
              <a:sym typeface="Proxima Nova"/>
            </a:endParaRPr>
          </a:p>
        </p:txBody>
      </p:sp>
      <p:sp>
        <p:nvSpPr>
          <p:cNvPr id="235" name="Google Shape;235;p41"/>
          <p:cNvSpPr txBox="1"/>
          <p:nvPr/>
        </p:nvSpPr>
        <p:spPr>
          <a:xfrm>
            <a:off x="6173688" y="3362513"/>
            <a:ext cx="2381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latin typeface="Proxima Nova"/>
                <a:ea typeface="Proxima Nova"/>
                <a:cs typeface="Proxima Nova"/>
                <a:sym typeface="Proxima Nova"/>
              </a:rPr>
              <a:t>Cafe barrier</a:t>
            </a:r>
            <a:endParaRPr sz="17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Prices</a:t>
            </a:r>
            <a:endParaRPr/>
          </a:p>
        </p:txBody>
      </p:sp>
      <p:sp>
        <p:nvSpPr>
          <p:cNvPr id="241" name="Google Shape;241;p42"/>
          <p:cNvSpPr/>
          <p:nvPr/>
        </p:nvSpPr>
        <p:spPr>
          <a:xfrm>
            <a:off x="720000" y="1901550"/>
            <a:ext cx="2486400" cy="2001600"/>
          </a:xfrm>
          <a:prstGeom prst="roundRect">
            <a:avLst>
              <a:gd fmla="val 6592"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42" name="Google Shape;242;p42"/>
          <p:cNvGraphicFramePr/>
          <p:nvPr/>
        </p:nvGraphicFramePr>
        <p:xfrm>
          <a:off x="722125" y="2255828"/>
          <a:ext cx="3000000" cy="3000000"/>
        </p:xfrm>
        <a:graphic>
          <a:graphicData uri="http://schemas.openxmlformats.org/drawingml/2006/table">
            <a:tbl>
              <a:tblPr>
                <a:noFill/>
                <a:tableStyleId>{BEF95943-CFC2-419A-BA05-684D032CCBF2}</a:tableStyleId>
              </a:tblPr>
              <a:tblGrid>
                <a:gridCol w="2482125"/>
              </a:tblGrid>
              <a:tr h="750925">
                <a:tc>
                  <a:txBody>
                    <a:bodyPr/>
                    <a:lstStyle/>
                    <a:p>
                      <a:pPr indent="0" lvl="0" marL="0" rtl="0" algn="ctr">
                        <a:spcBef>
                          <a:spcPts val="0"/>
                        </a:spcBef>
                        <a:spcAft>
                          <a:spcPts val="0"/>
                        </a:spcAft>
                        <a:buNone/>
                      </a:pPr>
                      <a:r>
                        <a:rPr lang="en-GB" sz="4000">
                          <a:solidFill>
                            <a:schemeClr val="dk1"/>
                          </a:solidFill>
                          <a:latin typeface="Alfa Slab One"/>
                          <a:ea typeface="Alfa Slab One"/>
                          <a:cs typeface="Alfa Slab One"/>
                          <a:sym typeface="Alfa Slab One"/>
                        </a:rPr>
                        <a:t>£</a:t>
                      </a:r>
                      <a:r>
                        <a:rPr lang="en-GB" sz="4000">
                          <a:solidFill>
                            <a:schemeClr val="dk1"/>
                          </a:solidFill>
                          <a:latin typeface="Alfa Slab One"/>
                          <a:ea typeface="Alfa Slab One"/>
                          <a:cs typeface="Alfa Slab One"/>
                          <a:sym typeface="Alfa Slab One"/>
                        </a:rPr>
                        <a:t>159</a:t>
                      </a:r>
                      <a:endParaRPr sz="3000">
                        <a:solidFill>
                          <a:srgbClr val="000000"/>
                        </a:solidFill>
                        <a:latin typeface="Staatliches"/>
                        <a:ea typeface="Staatliches"/>
                        <a:cs typeface="Staatliches"/>
                        <a:sym typeface="Staatliche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00600">
                <a:tc>
                  <a:txBody>
                    <a:bodyPr/>
                    <a:lstStyle/>
                    <a:p>
                      <a:pPr indent="0" lvl="0" marL="0" rtl="0" algn="ctr">
                        <a:lnSpc>
                          <a:spcPct val="115000"/>
                        </a:lnSpc>
                        <a:spcBef>
                          <a:spcPts val="0"/>
                        </a:spcBef>
                        <a:spcAft>
                          <a:spcPts val="1200"/>
                        </a:spcAft>
                        <a:buNone/>
                      </a:pPr>
                      <a:r>
                        <a:rPr lang="en-GB" sz="1800">
                          <a:solidFill>
                            <a:schemeClr val="dk2"/>
                          </a:solidFill>
                          <a:latin typeface="Proxima Nova"/>
                          <a:ea typeface="Proxima Nova"/>
                          <a:cs typeface="Proxima Nova"/>
                          <a:sym typeface="Proxima Nova"/>
                        </a:rPr>
                        <a:t>&lt; 5 units</a:t>
                      </a:r>
                      <a:endParaRPr sz="1800">
                        <a:solidFill>
                          <a:srgbClr val="20DD20"/>
                        </a:solidFill>
                        <a:latin typeface="Cairo"/>
                        <a:ea typeface="Cairo"/>
                        <a:cs typeface="Cairo"/>
                        <a:sym typeface="Cair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43" name="Google Shape;243;p42"/>
          <p:cNvSpPr/>
          <p:nvPr/>
        </p:nvSpPr>
        <p:spPr>
          <a:xfrm>
            <a:off x="3328800" y="1901550"/>
            <a:ext cx="2486400" cy="2001600"/>
          </a:xfrm>
          <a:prstGeom prst="roundRect">
            <a:avLst>
              <a:gd fmla="val 6592"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44" name="Google Shape;244;p42"/>
          <p:cNvGraphicFramePr/>
          <p:nvPr/>
        </p:nvGraphicFramePr>
        <p:xfrm>
          <a:off x="3330925" y="2255828"/>
          <a:ext cx="3000000" cy="3000000"/>
        </p:xfrm>
        <a:graphic>
          <a:graphicData uri="http://schemas.openxmlformats.org/drawingml/2006/table">
            <a:tbl>
              <a:tblPr>
                <a:noFill/>
                <a:tableStyleId>{BEF95943-CFC2-419A-BA05-684D032CCBF2}</a:tableStyleId>
              </a:tblPr>
              <a:tblGrid>
                <a:gridCol w="2482125"/>
              </a:tblGrid>
              <a:tr h="750925">
                <a:tc>
                  <a:txBody>
                    <a:bodyPr/>
                    <a:lstStyle/>
                    <a:p>
                      <a:pPr indent="0" lvl="0" marL="0" rtl="0" algn="ctr">
                        <a:spcBef>
                          <a:spcPts val="0"/>
                        </a:spcBef>
                        <a:spcAft>
                          <a:spcPts val="0"/>
                        </a:spcAft>
                        <a:buNone/>
                      </a:pPr>
                      <a:r>
                        <a:rPr lang="en-GB" sz="4000">
                          <a:solidFill>
                            <a:schemeClr val="dk1"/>
                          </a:solidFill>
                          <a:latin typeface="Alfa Slab One"/>
                          <a:ea typeface="Alfa Slab One"/>
                          <a:cs typeface="Alfa Slab One"/>
                          <a:sym typeface="Alfa Slab One"/>
                        </a:rPr>
                        <a:t>£</a:t>
                      </a:r>
                      <a:r>
                        <a:rPr lang="en-GB" sz="4000">
                          <a:solidFill>
                            <a:schemeClr val="dk1"/>
                          </a:solidFill>
                          <a:latin typeface="Alfa Slab One"/>
                          <a:ea typeface="Alfa Slab One"/>
                          <a:cs typeface="Alfa Slab One"/>
                          <a:sym typeface="Alfa Slab One"/>
                        </a:rPr>
                        <a:t>139</a:t>
                      </a:r>
                      <a:endParaRPr sz="3000">
                        <a:solidFill>
                          <a:srgbClr val="000000"/>
                        </a:solidFill>
                        <a:latin typeface="Staatliches"/>
                        <a:ea typeface="Staatliches"/>
                        <a:cs typeface="Staatliches"/>
                        <a:sym typeface="Staatliche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00600">
                <a:tc>
                  <a:txBody>
                    <a:bodyPr/>
                    <a:lstStyle/>
                    <a:p>
                      <a:pPr indent="0" lvl="0" marL="0" rtl="0" algn="ctr">
                        <a:lnSpc>
                          <a:spcPct val="115000"/>
                        </a:lnSpc>
                        <a:spcBef>
                          <a:spcPts val="0"/>
                        </a:spcBef>
                        <a:spcAft>
                          <a:spcPts val="1200"/>
                        </a:spcAft>
                        <a:buNone/>
                      </a:pPr>
                      <a:r>
                        <a:rPr lang="en-GB" sz="1800">
                          <a:solidFill>
                            <a:schemeClr val="dk2"/>
                          </a:solidFill>
                          <a:latin typeface="Proxima Nova"/>
                          <a:ea typeface="Proxima Nova"/>
                          <a:cs typeface="Proxima Nova"/>
                          <a:sym typeface="Proxima Nova"/>
                        </a:rPr>
                        <a:t>&gt;</a:t>
                      </a:r>
                      <a:r>
                        <a:rPr lang="en-GB" sz="1800">
                          <a:solidFill>
                            <a:schemeClr val="dk2"/>
                          </a:solidFill>
                          <a:latin typeface="Proxima Nova"/>
                          <a:ea typeface="Proxima Nova"/>
                          <a:cs typeface="Proxima Nova"/>
                          <a:sym typeface="Proxima Nova"/>
                        </a:rPr>
                        <a:t> 5 units</a:t>
                      </a:r>
                      <a:endParaRPr sz="1800">
                        <a:solidFill>
                          <a:srgbClr val="20DD20"/>
                        </a:solidFill>
                        <a:latin typeface="Cairo"/>
                        <a:ea typeface="Cairo"/>
                        <a:cs typeface="Cairo"/>
                        <a:sym typeface="Cair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45" name="Google Shape;245;p42"/>
          <p:cNvSpPr/>
          <p:nvPr/>
        </p:nvSpPr>
        <p:spPr>
          <a:xfrm>
            <a:off x="5937600" y="1901550"/>
            <a:ext cx="2486400" cy="2001600"/>
          </a:xfrm>
          <a:prstGeom prst="roundRect">
            <a:avLst>
              <a:gd fmla="val 6592"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graphicFrame>
        <p:nvGraphicFramePr>
          <p:cNvPr id="246" name="Google Shape;246;p42"/>
          <p:cNvGraphicFramePr/>
          <p:nvPr/>
        </p:nvGraphicFramePr>
        <p:xfrm>
          <a:off x="5939725" y="2255828"/>
          <a:ext cx="3000000" cy="3000000"/>
        </p:xfrm>
        <a:graphic>
          <a:graphicData uri="http://schemas.openxmlformats.org/drawingml/2006/table">
            <a:tbl>
              <a:tblPr>
                <a:noFill/>
                <a:tableStyleId>{BEF95943-CFC2-419A-BA05-684D032CCBF2}</a:tableStyleId>
              </a:tblPr>
              <a:tblGrid>
                <a:gridCol w="2482125"/>
              </a:tblGrid>
              <a:tr h="750925">
                <a:tc>
                  <a:txBody>
                    <a:bodyPr/>
                    <a:lstStyle/>
                    <a:p>
                      <a:pPr indent="0" lvl="0" marL="0" rtl="0" algn="ctr">
                        <a:spcBef>
                          <a:spcPts val="0"/>
                        </a:spcBef>
                        <a:spcAft>
                          <a:spcPts val="0"/>
                        </a:spcAft>
                        <a:buNone/>
                      </a:pPr>
                      <a:r>
                        <a:rPr lang="en-GB" sz="4000">
                          <a:solidFill>
                            <a:schemeClr val="dk1"/>
                          </a:solidFill>
                          <a:latin typeface="Alfa Slab One"/>
                          <a:ea typeface="Alfa Slab One"/>
                          <a:cs typeface="Alfa Slab One"/>
                          <a:sym typeface="Alfa Slab One"/>
                        </a:rPr>
                        <a:t>£</a:t>
                      </a:r>
                      <a:r>
                        <a:rPr lang="en-GB" sz="4000">
                          <a:solidFill>
                            <a:schemeClr val="dk1"/>
                          </a:solidFill>
                          <a:latin typeface="Alfa Slab One"/>
                          <a:ea typeface="Alfa Slab One"/>
                          <a:cs typeface="Alfa Slab One"/>
                          <a:sym typeface="Alfa Slab One"/>
                        </a:rPr>
                        <a:t>15</a:t>
                      </a:r>
                      <a:endParaRPr sz="3000">
                        <a:solidFill>
                          <a:srgbClr val="000000"/>
                        </a:solidFill>
                        <a:latin typeface="Staatliches"/>
                        <a:ea typeface="Staatliches"/>
                        <a:cs typeface="Staatliches"/>
                        <a:sym typeface="Staatliche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00600">
                <a:tc>
                  <a:txBody>
                    <a:bodyPr/>
                    <a:lstStyle/>
                    <a:p>
                      <a:pPr indent="0" lvl="0" marL="0" rtl="0" algn="ctr">
                        <a:lnSpc>
                          <a:spcPct val="115000"/>
                        </a:lnSpc>
                        <a:spcBef>
                          <a:spcPts val="0"/>
                        </a:spcBef>
                        <a:spcAft>
                          <a:spcPts val="1200"/>
                        </a:spcAft>
                        <a:buNone/>
                      </a:pPr>
                      <a:r>
                        <a:rPr lang="en-GB" sz="1800">
                          <a:solidFill>
                            <a:schemeClr val="dk2"/>
                          </a:solidFill>
                          <a:latin typeface="Proxima Nova"/>
                          <a:ea typeface="Proxima Nova"/>
                          <a:cs typeface="Proxima Nova"/>
                          <a:sym typeface="Proxima Nova"/>
                        </a:rPr>
                        <a:t>Rental</a:t>
                      </a:r>
                      <a:endParaRPr sz="1800">
                        <a:solidFill>
                          <a:srgbClr val="20DD20"/>
                        </a:solidFill>
                        <a:latin typeface="Cairo"/>
                        <a:ea typeface="Cairo"/>
                        <a:cs typeface="Cairo"/>
                        <a:sym typeface="Cair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3"/>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Q</a:t>
            </a:r>
            <a:r>
              <a:rPr lang="en-GB" sz="3600"/>
              <a:t>&amp;</a:t>
            </a:r>
            <a:r>
              <a:rPr lang="en-GB"/>
              <a:t>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Content</a:t>
            </a:r>
            <a:endParaRPr/>
          </a:p>
        </p:txBody>
      </p:sp>
      <p:sp>
        <p:nvSpPr>
          <p:cNvPr id="108" name="Google Shape;108;p26"/>
          <p:cNvSpPr txBox="1"/>
          <p:nvPr>
            <p:ph idx="1" type="body"/>
          </p:nvPr>
        </p:nvSpPr>
        <p:spPr>
          <a:xfrm>
            <a:off x="1509925" y="1110600"/>
            <a:ext cx="1896900" cy="840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b="1" lang="en-GB" sz="2600">
                <a:solidFill>
                  <a:schemeClr val="dk1"/>
                </a:solidFill>
              </a:rPr>
              <a:t>Overview</a:t>
            </a:r>
            <a:endParaRPr b="1" sz="2600">
              <a:solidFill>
                <a:schemeClr val="dk1"/>
              </a:solidFill>
            </a:endParaRPr>
          </a:p>
          <a:p>
            <a:pPr indent="0" lvl="0" marL="0" rtl="0" algn="l">
              <a:lnSpc>
                <a:spcPct val="95000"/>
              </a:lnSpc>
              <a:spcBef>
                <a:spcPts val="1200"/>
              </a:spcBef>
              <a:spcAft>
                <a:spcPts val="1200"/>
              </a:spcAft>
              <a:buSzPts val="605"/>
              <a:buNone/>
            </a:pPr>
            <a:r>
              <a:rPr lang="en-GB" sz="1600">
                <a:solidFill>
                  <a:srgbClr val="000000"/>
                </a:solidFill>
              </a:rPr>
              <a:t>What is Kwick</a:t>
            </a:r>
            <a:r>
              <a:rPr lang="en-GB" sz="1600" u="sng">
                <a:solidFill>
                  <a:srgbClr val="000000"/>
                </a:solidFill>
              </a:rPr>
              <a:t>Line</a:t>
            </a:r>
            <a:endParaRPr sz="1600" u="sng">
              <a:solidFill>
                <a:srgbClr val="000000"/>
              </a:solidFill>
            </a:endParaRPr>
          </a:p>
        </p:txBody>
      </p:sp>
      <p:sp>
        <p:nvSpPr>
          <p:cNvPr id="109" name="Google Shape;109;p26"/>
          <p:cNvSpPr txBox="1"/>
          <p:nvPr>
            <p:ph idx="1" type="body"/>
          </p:nvPr>
        </p:nvSpPr>
        <p:spPr>
          <a:xfrm>
            <a:off x="4979550" y="1127500"/>
            <a:ext cx="3139500" cy="840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b="1" lang="en-GB" sz="2600">
                <a:solidFill>
                  <a:schemeClr val="dk1"/>
                </a:solidFill>
              </a:rPr>
              <a:t>Our Design</a:t>
            </a:r>
            <a:endParaRPr b="1" sz="2600">
              <a:solidFill>
                <a:schemeClr val="dk1"/>
              </a:solidFill>
            </a:endParaRPr>
          </a:p>
          <a:p>
            <a:pPr indent="0" lvl="0" marL="0" rtl="0" algn="l">
              <a:lnSpc>
                <a:spcPct val="95000"/>
              </a:lnSpc>
              <a:spcBef>
                <a:spcPts val="1200"/>
              </a:spcBef>
              <a:spcAft>
                <a:spcPts val="0"/>
              </a:spcAft>
              <a:buSzPts val="605"/>
              <a:buNone/>
            </a:pPr>
            <a:r>
              <a:rPr lang="en-GB" sz="1600">
                <a:solidFill>
                  <a:srgbClr val="000000"/>
                </a:solidFill>
              </a:rPr>
              <a:t>CAD rendering</a:t>
            </a:r>
            <a:endParaRPr sz="1600">
              <a:solidFill>
                <a:srgbClr val="000000"/>
              </a:solidFill>
            </a:endParaRPr>
          </a:p>
          <a:p>
            <a:pPr indent="0" lvl="0" marL="0" rtl="0" algn="l">
              <a:lnSpc>
                <a:spcPct val="95000"/>
              </a:lnSpc>
              <a:spcBef>
                <a:spcPts val="1200"/>
              </a:spcBef>
              <a:spcAft>
                <a:spcPts val="0"/>
              </a:spcAft>
              <a:buSzPts val="605"/>
              <a:buNone/>
            </a:pPr>
            <a:r>
              <a:rPr lang="en-GB" sz="1600">
                <a:solidFill>
                  <a:srgbClr val="000000"/>
                </a:solidFill>
              </a:rPr>
              <a:t>Prototype</a:t>
            </a:r>
            <a:endParaRPr sz="1600">
              <a:solidFill>
                <a:srgbClr val="000000"/>
              </a:solidFill>
            </a:endParaRPr>
          </a:p>
          <a:p>
            <a:pPr indent="0" lvl="0" marL="0" rtl="0" algn="l">
              <a:lnSpc>
                <a:spcPct val="95000"/>
              </a:lnSpc>
              <a:spcBef>
                <a:spcPts val="1200"/>
              </a:spcBef>
              <a:spcAft>
                <a:spcPts val="1200"/>
              </a:spcAft>
              <a:buSzPts val="605"/>
              <a:buNone/>
            </a:pPr>
            <a:r>
              <a:rPr lang="en-GB" sz="1600">
                <a:solidFill>
                  <a:srgbClr val="000000"/>
                </a:solidFill>
              </a:rPr>
              <a:t>Using Kwick</a:t>
            </a:r>
            <a:r>
              <a:rPr lang="en-GB" sz="1600" u="sng">
                <a:solidFill>
                  <a:srgbClr val="000000"/>
                </a:solidFill>
              </a:rPr>
              <a:t>Line</a:t>
            </a:r>
            <a:endParaRPr sz="1600" u="sng">
              <a:solidFill>
                <a:srgbClr val="000000"/>
              </a:solidFill>
            </a:endParaRPr>
          </a:p>
        </p:txBody>
      </p:sp>
      <p:sp>
        <p:nvSpPr>
          <p:cNvPr id="110" name="Google Shape;110;p26"/>
          <p:cNvSpPr txBox="1"/>
          <p:nvPr>
            <p:ph idx="1" type="body"/>
          </p:nvPr>
        </p:nvSpPr>
        <p:spPr>
          <a:xfrm>
            <a:off x="1509925" y="2725600"/>
            <a:ext cx="2295300" cy="840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b="1" lang="en-GB" sz="2600">
                <a:solidFill>
                  <a:schemeClr val="dk1"/>
                </a:solidFill>
              </a:rPr>
              <a:t>Features</a:t>
            </a:r>
            <a:endParaRPr b="1" sz="2600">
              <a:solidFill>
                <a:schemeClr val="dk1"/>
              </a:solidFill>
            </a:endParaRPr>
          </a:p>
          <a:p>
            <a:pPr indent="0" lvl="0" marL="0" rtl="0" algn="l">
              <a:lnSpc>
                <a:spcPct val="95000"/>
              </a:lnSpc>
              <a:spcBef>
                <a:spcPts val="1200"/>
              </a:spcBef>
              <a:spcAft>
                <a:spcPts val="0"/>
              </a:spcAft>
              <a:buSzPts val="605"/>
              <a:buNone/>
            </a:pPr>
            <a:r>
              <a:rPr lang="en-GB" sz="1600">
                <a:solidFill>
                  <a:srgbClr val="000000"/>
                </a:solidFill>
              </a:rPr>
              <a:t>Variable length</a:t>
            </a:r>
            <a:endParaRPr sz="1600">
              <a:solidFill>
                <a:srgbClr val="000000"/>
              </a:solidFill>
            </a:endParaRPr>
          </a:p>
          <a:p>
            <a:pPr indent="0" lvl="0" marL="0" rtl="0" algn="l">
              <a:lnSpc>
                <a:spcPct val="95000"/>
              </a:lnSpc>
              <a:spcBef>
                <a:spcPts val="1200"/>
              </a:spcBef>
              <a:spcAft>
                <a:spcPts val="0"/>
              </a:spcAft>
              <a:buSzPts val="605"/>
              <a:buNone/>
            </a:pPr>
            <a:r>
              <a:rPr lang="en-GB" sz="1600">
                <a:solidFill>
                  <a:srgbClr val="000000"/>
                </a:solidFill>
              </a:rPr>
              <a:t>Easy replacement</a:t>
            </a:r>
            <a:endParaRPr sz="1600">
              <a:solidFill>
                <a:srgbClr val="000000"/>
              </a:solidFill>
            </a:endParaRPr>
          </a:p>
          <a:p>
            <a:pPr indent="0" lvl="0" marL="0" rtl="0" algn="l">
              <a:lnSpc>
                <a:spcPct val="95000"/>
              </a:lnSpc>
              <a:spcBef>
                <a:spcPts val="1200"/>
              </a:spcBef>
              <a:spcAft>
                <a:spcPts val="0"/>
              </a:spcAft>
              <a:buSzPts val="605"/>
              <a:buNone/>
            </a:pPr>
            <a:r>
              <a:rPr lang="en-GB" sz="1600">
                <a:solidFill>
                  <a:srgbClr val="000000"/>
                </a:solidFill>
              </a:rPr>
              <a:t>Magnetic connection</a:t>
            </a:r>
            <a:endParaRPr sz="1600">
              <a:solidFill>
                <a:srgbClr val="000000"/>
              </a:solidFill>
            </a:endParaRPr>
          </a:p>
          <a:p>
            <a:pPr indent="0" lvl="0" marL="0" rtl="0" algn="l">
              <a:lnSpc>
                <a:spcPct val="95000"/>
              </a:lnSpc>
              <a:spcBef>
                <a:spcPts val="1200"/>
              </a:spcBef>
              <a:spcAft>
                <a:spcPts val="1200"/>
              </a:spcAft>
              <a:buSzPts val="605"/>
              <a:buNone/>
            </a:pPr>
            <a:r>
              <a:rPr lang="en-GB" sz="1600">
                <a:solidFill>
                  <a:srgbClr val="000000"/>
                </a:solidFill>
              </a:rPr>
              <a:t>Challenges</a:t>
            </a:r>
            <a:endParaRPr sz="1600">
              <a:solidFill>
                <a:srgbClr val="000000"/>
              </a:solidFill>
            </a:endParaRPr>
          </a:p>
        </p:txBody>
      </p:sp>
      <p:sp>
        <p:nvSpPr>
          <p:cNvPr id="111" name="Google Shape;111;p26"/>
          <p:cNvSpPr txBox="1"/>
          <p:nvPr>
            <p:ph idx="1" type="body"/>
          </p:nvPr>
        </p:nvSpPr>
        <p:spPr>
          <a:xfrm>
            <a:off x="4979550" y="2742500"/>
            <a:ext cx="3139500" cy="840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b="1" lang="en-GB" sz="2600">
                <a:solidFill>
                  <a:schemeClr val="dk1"/>
                </a:solidFill>
              </a:rPr>
              <a:t>Business Proposal</a:t>
            </a:r>
            <a:endParaRPr b="1" sz="2600">
              <a:solidFill>
                <a:schemeClr val="dk1"/>
              </a:solidFill>
            </a:endParaRPr>
          </a:p>
          <a:p>
            <a:pPr indent="0" lvl="0" marL="0" rtl="0" algn="l">
              <a:lnSpc>
                <a:spcPct val="95000"/>
              </a:lnSpc>
              <a:spcBef>
                <a:spcPts val="1200"/>
              </a:spcBef>
              <a:spcAft>
                <a:spcPts val="0"/>
              </a:spcAft>
              <a:buSzPts val="605"/>
              <a:buNone/>
            </a:pPr>
            <a:r>
              <a:rPr lang="en-GB" sz="1600">
                <a:solidFill>
                  <a:srgbClr val="000000"/>
                </a:solidFill>
              </a:rPr>
              <a:t>Market research</a:t>
            </a:r>
            <a:endParaRPr sz="1600">
              <a:solidFill>
                <a:srgbClr val="000000"/>
              </a:solidFill>
            </a:endParaRPr>
          </a:p>
          <a:p>
            <a:pPr indent="0" lvl="0" marL="0" rtl="0" algn="l">
              <a:lnSpc>
                <a:spcPct val="95000"/>
              </a:lnSpc>
              <a:spcBef>
                <a:spcPts val="1200"/>
              </a:spcBef>
              <a:spcAft>
                <a:spcPts val="0"/>
              </a:spcAft>
              <a:buSzPts val="605"/>
              <a:buNone/>
            </a:pPr>
            <a:r>
              <a:rPr lang="en-GB" sz="1600">
                <a:solidFill>
                  <a:srgbClr val="000000"/>
                </a:solidFill>
              </a:rPr>
              <a:t>Competitors</a:t>
            </a:r>
            <a:endParaRPr sz="1600">
              <a:solidFill>
                <a:srgbClr val="000000"/>
              </a:solidFill>
            </a:endParaRPr>
          </a:p>
          <a:p>
            <a:pPr indent="0" lvl="0" marL="0" rtl="0" algn="l">
              <a:lnSpc>
                <a:spcPct val="95000"/>
              </a:lnSpc>
              <a:spcBef>
                <a:spcPts val="1200"/>
              </a:spcBef>
              <a:spcAft>
                <a:spcPts val="1200"/>
              </a:spcAft>
              <a:buSzPts val="605"/>
              <a:buNone/>
            </a:pPr>
            <a:r>
              <a:rPr lang="en-GB" sz="1600">
                <a:solidFill>
                  <a:srgbClr val="000000"/>
                </a:solidFill>
              </a:rPr>
              <a:t>Price</a:t>
            </a:r>
            <a:endParaRPr sz="1600">
              <a:solidFill>
                <a:srgbClr val="000000"/>
              </a:solidFill>
            </a:endParaRPr>
          </a:p>
        </p:txBody>
      </p:sp>
      <p:sp>
        <p:nvSpPr>
          <p:cNvPr id="112" name="Google Shape;112;p26"/>
          <p:cNvSpPr/>
          <p:nvPr/>
        </p:nvSpPr>
        <p:spPr>
          <a:xfrm>
            <a:off x="871800" y="1110600"/>
            <a:ext cx="560700" cy="5607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6"/>
          <p:cNvSpPr txBox="1"/>
          <p:nvPr/>
        </p:nvSpPr>
        <p:spPr>
          <a:xfrm>
            <a:off x="871800" y="1186050"/>
            <a:ext cx="560700" cy="409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400">
                <a:solidFill>
                  <a:srgbClr val="000000"/>
                </a:solidFill>
                <a:latin typeface="Alfa Slab One"/>
                <a:ea typeface="Alfa Slab One"/>
                <a:cs typeface="Alfa Slab One"/>
                <a:sym typeface="Alfa Slab One"/>
              </a:rPr>
              <a:t>1</a:t>
            </a:r>
            <a:endParaRPr sz="2400">
              <a:solidFill>
                <a:srgbClr val="000000"/>
              </a:solidFill>
              <a:latin typeface="Alfa Slab One"/>
              <a:ea typeface="Alfa Slab One"/>
              <a:cs typeface="Alfa Slab One"/>
              <a:sym typeface="Alfa Slab One"/>
            </a:endParaRPr>
          </a:p>
        </p:txBody>
      </p:sp>
      <p:sp>
        <p:nvSpPr>
          <p:cNvPr id="114" name="Google Shape;114;p26"/>
          <p:cNvSpPr/>
          <p:nvPr/>
        </p:nvSpPr>
        <p:spPr>
          <a:xfrm>
            <a:off x="4352475" y="1126750"/>
            <a:ext cx="560700" cy="5607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6"/>
          <p:cNvSpPr txBox="1"/>
          <p:nvPr/>
        </p:nvSpPr>
        <p:spPr>
          <a:xfrm>
            <a:off x="4352475" y="1202200"/>
            <a:ext cx="560700" cy="409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400">
                <a:latin typeface="Alfa Slab One"/>
                <a:ea typeface="Alfa Slab One"/>
                <a:cs typeface="Alfa Slab One"/>
                <a:sym typeface="Alfa Slab One"/>
              </a:rPr>
              <a:t>2</a:t>
            </a:r>
            <a:endParaRPr sz="2400">
              <a:solidFill>
                <a:srgbClr val="000000"/>
              </a:solidFill>
              <a:latin typeface="Alfa Slab One"/>
              <a:ea typeface="Alfa Slab One"/>
              <a:cs typeface="Alfa Slab One"/>
              <a:sym typeface="Alfa Slab One"/>
            </a:endParaRPr>
          </a:p>
        </p:txBody>
      </p:sp>
      <p:sp>
        <p:nvSpPr>
          <p:cNvPr id="116" name="Google Shape;116;p26"/>
          <p:cNvSpPr/>
          <p:nvPr/>
        </p:nvSpPr>
        <p:spPr>
          <a:xfrm>
            <a:off x="871800" y="2725600"/>
            <a:ext cx="560700" cy="5607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6"/>
          <p:cNvSpPr txBox="1"/>
          <p:nvPr/>
        </p:nvSpPr>
        <p:spPr>
          <a:xfrm>
            <a:off x="871800" y="2801050"/>
            <a:ext cx="560700" cy="409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400">
                <a:latin typeface="Alfa Slab One"/>
                <a:ea typeface="Alfa Slab One"/>
                <a:cs typeface="Alfa Slab One"/>
                <a:sym typeface="Alfa Slab One"/>
              </a:rPr>
              <a:t>3</a:t>
            </a:r>
            <a:endParaRPr sz="2400">
              <a:solidFill>
                <a:srgbClr val="000000"/>
              </a:solidFill>
              <a:latin typeface="Alfa Slab One"/>
              <a:ea typeface="Alfa Slab One"/>
              <a:cs typeface="Alfa Slab One"/>
              <a:sym typeface="Alfa Slab One"/>
            </a:endParaRPr>
          </a:p>
        </p:txBody>
      </p:sp>
      <p:sp>
        <p:nvSpPr>
          <p:cNvPr id="118" name="Google Shape;118;p26"/>
          <p:cNvSpPr/>
          <p:nvPr/>
        </p:nvSpPr>
        <p:spPr>
          <a:xfrm>
            <a:off x="4352475" y="2741750"/>
            <a:ext cx="560700" cy="5607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6"/>
          <p:cNvSpPr txBox="1"/>
          <p:nvPr/>
        </p:nvSpPr>
        <p:spPr>
          <a:xfrm>
            <a:off x="4352475" y="2817200"/>
            <a:ext cx="560700" cy="409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400">
                <a:latin typeface="Alfa Slab One"/>
                <a:ea typeface="Alfa Slab One"/>
                <a:cs typeface="Alfa Slab One"/>
                <a:sym typeface="Alfa Slab One"/>
              </a:rPr>
              <a:t>4</a:t>
            </a:r>
            <a:endParaRPr sz="2400">
              <a:solidFill>
                <a:srgbClr val="000000"/>
              </a:solidFill>
              <a:latin typeface="Alfa Slab One"/>
              <a:ea typeface="Alfa Slab One"/>
              <a:cs typeface="Alfa Slab One"/>
              <a:sym typeface="Alfa Slab O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7"/>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Overview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is Kwick</a:t>
            </a:r>
            <a:r>
              <a:rPr lang="en-GB" u="sng"/>
              <a:t>Line</a:t>
            </a:r>
            <a:endParaRPr/>
          </a:p>
        </p:txBody>
      </p:sp>
      <p:sp>
        <p:nvSpPr>
          <p:cNvPr id="130" name="Google Shape;130;p28"/>
          <p:cNvSpPr txBox="1"/>
          <p:nvPr/>
        </p:nvSpPr>
        <p:spPr>
          <a:xfrm>
            <a:off x="1372950" y="4132075"/>
            <a:ext cx="2237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latin typeface="Proxima Nova"/>
                <a:ea typeface="Proxima Nova"/>
                <a:cs typeface="Proxima Nova"/>
                <a:sym typeface="Proxima Nova"/>
              </a:rPr>
              <a:t>✘ Queue jumping</a:t>
            </a:r>
            <a:endParaRPr sz="2000">
              <a:latin typeface="Proxima Nova"/>
              <a:ea typeface="Proxima Nova"/>
              <a:cs typeface="Proxima Nova"/>
              <a:sym typeface="Proxima Nova"/>
            </a:endParaRPr>
          </a:p>
        </p:txBody>
      </p:sp>
      <p:sp>
        <p:nvSpPr>
          <p:cNvPr id="131" name="Google Shape;131;p28"/>
          <p:cNvSpPr txBox="1"/>
          <p:nvPr/>
        </p:nvSpPr>
        <p:spPr>
          <a:xfrm>
            <a:off x="5781838" y="4132075"/>
            <a:ext cx="2093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50">
                <a:solidFill>
                  <a:srgbClr val="232323"/>
                </a:solidFill>
              </a:rPr>
              <a:t>✔ </a:t>
            </a:r>
            <a:r>
              <a:rPr lang="en-GB" sz="2000">
                <a:latin typeface="Proxima Nova"/>
                <a:ea typeface="Proxima Nova"/>
                <a:cs typeface="Proxima Nova"/>
                <a:sym typeface="Proxima Nova"/>
              </a:rPr>
              <a:t>Customizable</a:t>
            </a:r>
            <a:endParaRPr sz="2000">
              <a:latin typeface="Proxima Nova"/>
              <a:ea typeface="Proxima Nova"/>
              <a:cs typeface="Proxima Nova"/>
              <a:sym typeface="Proxima Nova"/>
            </a:endParaRPr>
          </a:p>
        </p:txBody>
      </p:sp>
      <p:pic>
        <p:nvPicPr>
          <p:cNvPr descr="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 id="132" name="Google Shape;132;p28"/>
          <p:cNvPicPr preferRelativeResize="0"/>
          <p:nvPr/>
        </p:nvPicPr>
        <p:blipFill rotWithShape="1">
          <a:blip r:embed="rId3">
            <a:alphaModFix/>
          </a:blip>
          <a:srcRect b="28621" l="0" r="0" t="31726"/>
          <a:stretch/>
        </p:blipFill>
        <p:spPr>
          <a:xfrm>
            <a:off x="4725175" y="1017725"/>
            <a:ext cx="2159675" cy="1515150"/>
          </a:xfrm>
          <a:prstGeom prst="rect">
            <a:avLst/>
          </a:prstGeom>
          <a:noFill/>
          <a:ln>
            <a:noFill/>
          </a:ln>
        </p:spPr>
      </p:pic>
      <p:pic>
        <p:nvPicPr>
          <p:cNvPr descr="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 id="133" name="Google Shape;133;p28"/>
          <p:cNvPicPr preferRelativeResize="0"/>
          <p:nvPr/>
        </p:nvPicPr>
        <p:blipFill rotWithShape="1">
          <a:blip r:embed="rId4">
            <a:alphaModFix/>
          </a:blip>
          <a:srcRect b="27575" l="0" r="0" t="32770"/>
          <a:stretch/>
        </p:blipFill>
        <p:spPr>
          <a:xfrm>
            <a:off x="6785300" y="1017725"/>
            <a:ext cx="2151550" cy="1515150"/>
          </a:xfrm>
          <a:prstGeom prst="rect">
            <a:avLst/>
          </a:prstGeom>
          <a:noFill/>
          <a:ln>
            <a:noFill/>
          </a:ln>
        </p:spPr>
      </p:pic>
      <p:pic>
        <p:nvPicPr>
          <p:cNvPr descr="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 id="134" name="Google Shape;134;p28"/>
          <p:cNvPicPr preferRelativeResize="0"/>
          <p:nvPr/>
        </p:nvPicPr>
        <p:blipFill rotWithShape="1">
          <a:blip r:embed="rId5">
            <a:alphaModFix/>
          </a:blip>
          <a:srcRect b="22068" l="0" r="0" t="20595"/>
          <a:stretch/>
        </p:blipFill>
        <p:spPr>
          <a:xfrm>
            <a:off x="5856125" y="2532875"/>
            <a:ext cx="1945125" cy="1432325"/>
          </a:xfrm>
          <a:prstGeom prst="rect">
            <a:avLst/>
          </a:prstGeom>
          <a:noFill/>
          <a:ln>
            <a:noFill/>
          </a:ln>
        </p:spPr>
      </p:pic>
      <p:pic>
        <p:nvPicPr>
          <p:cNvPr descr="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 id="135" name="Google Shape;135;p28"/>
          <p:cNvPicPr preferRelativeResize="0"/>
          <p:nvPr/>
        </p:nvPicPr>
        <p:blipFill>
          <a:blip r:embed="rId6">
            <a:alphaModFix/>
          </a:blip>
          <a:stretch>
            <a:fillRect/>
          </a:stretch>
        </p:blipFill>
        <p:spPr>
          <a:xfrm>
            <a:off x="578625" y="1467113"/>
            <a:ext cx="3825756" cy="2498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9"/>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Our Design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CAD </a:t>
            </a:r>
            <a:r>
              <a:rPr lang="en-GB"/>
              <a:t>Rendering</a:t>
            </a:r>
            <a:endParaRPr/>
          </a:p>
        </p:txBody>
      </p:sp>
      <p:pic>
        <p:nvPicPr>
          <p:cNvPr id="146" name="Google Shape;146;p30"/>
          <p:cNvPicPr preferRelativeResize="0"/>
          <p:nvPr/>
        </p:nvPicPr>
        <p:blipFill rotWithShape="1">
          <a:blip r:embed="rId3">
            <a:alphaModFix/>
          </a:blip>
          <a:srcRect b="4867" l="0" r="5562" t="20012"/>
          <a:stretch/>
        </p:blipFill>
        <p:spPr>
          <a:xfrm>
            <a:off x="678850" y="1161500"/>
            <a:ext cx="7786302" cy="3650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Prototype</a:t>
            </a:r>
            <a:endParaRPr/>
          </a:p>
        </p:txBody>
      </p:sp>
      <p:pic>
        <p:nvPicPr>
          <p:cNvPr id="152" name="Google Shape;152;p31"/>
          <p:cNvPicPr preferRelativeResize="0"/>
          <p:nvPr/>
        </p:nvPicPr>
        <p:blipFill rotWithShape="1">
          <a:blip r:embed="rId3">
            <a:alphaModFix/>
          </a:blip>
          <a:srcRect b="5200" l="18650" r="13479" t="21351"/>
          <a:stretch/>
        </p:blipFill>
        <p:spPr>
          <a:xfrm>
            <a:off x="4733588" y="1582050"/>
            <a:ext cx="4098712" cy="2913524"/>
          </a:xfrm>
          <a:prstGeom prst="rect">
            <a:avLst/>
          </a:prstGeom>
          <a:noFill/>
          <a:ln>
            <a:noFill/>
          </a:ln>
        </p:spPr>
      </p:pic>
      <p:pic>
        <p:nvPicPr>
          <p:cNvPr id="153" name="Google Shape;153;p31"/>
          <p:cNvPicPr preferRelativeResize="0"/>
          <p:nvPr/>
        </p:nvPicPr>
        <p:blipFill rotWithShape="1">
          <a:blip r:embed="rId4">
            <a:alphaModFix/>
          </a:blip>
          <a:srcRect b="0" l="8350" r="5915" t="14059"/>
          <a:stretch/>
        </p:blipFill>
        <p:spPr>
          <a:xfrm>
            <a:off x="311700" y="1582050"/>
            <a:ext cx="3877261" cy="29135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Using Kwick</a:t>
            </a:r>
            <a:r>
              <a:rPr lang="en-GB" u="sng"/>
              <a:t>Line</a:t>
            </a:r>
            <a:endParaRPr u="sng"/>
          </a:p>
        </p:txBody>
      </p:sp>
      <p:pic>
        <p:nvPicPr>
          <p:cNvPr descr="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Ink Drawings &#10;" id="159" name="Google Shape;159;p32"/>
          <p:cNvPicPr preferRelativeResize="0"/>
          <p:nvPr/>
        </p:nvPicPr>
        <p:blipFill rotWithShape="1">
          <a:blip r:embed="rId3">
            <a:alphaModFix/>
          </a:blip>
          <a:srcRect b="11826" l="0" r="0" t="12507"/>
          <a:stretch/>
        </p:blipFill>
        <p:spPr>
          <a:xfrm>
            <a:off x="311700" y="1593000"/>
            <a:ext cx="5709626" cy="2654024"/>
          </a:xfrm>
          <a:prstGeom prst="rect">
            <a:avLst/>
          </a:prstGeom>
          <a:noFill/>
          <a:ln>
            <a:noFill/>
          </a:ln>
        </p:spPr>
      </p:pic>
      <p:pic>
        <p:nvPicPr>
          <p:cNvPr id="160" name="Google Shape;160;p32"/>
          <p:cNvPicPr preferRelativeResize="0"/>
          <p:nvPr/>
        </p:nvPicPr>
        <p:blipFill>
          <a:blip r:embed="rId4">
            <a:alphaModFix/>
          </a:blip>
          <a:stretch>
            <a:fillRect/>
          </a:stretch>
        </p:blipFill>
        <p:spPr>
          <a:xfrm>
            <a:off x="6292275" y="1407575"/>
            <a:ext cx="2325476" cy="23283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Features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